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3"/>
  </p:notesMasterIdLst>
  <p:sldIdLst>
    <p:sldId id="286" r:id="rId2"/>
    <p:sldId id="256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7" r:id="rId20"/>
    <p:sldId id="278" r:id="rId21"/>
    <p:sldId id="285" r:id="rId22"/>
  </p:sldIdLst>
  <p:sldSz cx="14630400" cy="8229600"/>
  <p:notesSz cx="8229600" cy="14630400"/>
  <p:embeddedFontLst>
    <p:embeddedFont>
      <p:font typeface="Instrument Sans Medium" panose="020B0604020202020204" charset="0"/>
      <p:regular r:id="rId24"/>
    </p:embeddedFont>
    <p:embeddedFont>
      <p:font typeface="Instrument Sans Semi Bold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9" d="100"/>
          <a:sy n="69" d="100"/>
        </p:scale>
        <p:origin x="67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900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11" Type="http://schemas.openxmlformats.org/officeDocument/2006/relationships/image" Target="../media/image2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image" Target="../media/image2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az 1">
            <a:extLst>
              <a:ext uri="{FF2B5EF4-FFF2-40B4-BE49-F238E27FC236}">
                <a16:creationId xmlns:a16="http://schemas.microsoft.com/office/drawing/2014/main" id="{A0E86338-E13D-E2EC-DE52-AF4D6FEF2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810" y="246625"/>
            <a:ext cx="3678388" cy="128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 descr="University of Economics and Human Sciences in Warsaw">
            <a:extLst>
              <a:ext uri="{FF2B5EF4-FFF2-40B4-BE49-F238E27FC236}">
                <a16:creationId xmlns:a16="http://schemas.microsoft.com/office/drawing/2014/main" id="{4B65BCE8-12E5-7504-01FE-0E576F5985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223" y="476957"/>
            <a:ext cx="3963791" cy="82811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389B98-0C76-5D3A-BBC8-A8785FB11F3C}"/>
              </a:ext>
            </a:extLst>
          </p:cNvPr>
          <p:cNvSpPr txBox="1"/>
          <p:nvPr/>
        </p:nvSpPr>
        <p:spPr>
          <a:xfrm>
            <a:off x="3925081" y="2978151"/>
            <a:ext cx="10359483" cy="742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Умная аренда жилья в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Польше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Instrument Sans Semi Bold" pitchFamily="34" charset="0"/>
              <a:ea typeface="Instrument Sans Semi Bold" pitchFamily="34" charset="-122"/>
              <a:cs typeface="Instrument Sans Semi Bold" pitchFamily="34" charset="-12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90CA33-1158-40AD-412D-17E08A8E10EB}"/>
              </a:ext>
            </a:extLst>
          </p:cNvPr>
          <p:cNvSpPr txBox="1"/>
          <p:nvPr/>
        </p:nvSpPr>
        <p:spPr>
          <a:xfrm>
            <a:off x="5163015" y="5423167"/>
            <a:ext cx="4304370" cy="737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3200" dirty="0">
                <a:solidFill>
                  <a:srgbClr val="505468"/>
                </a:solidFill>
                <a:latin typeface="Instrument Sans Semi Bold" pitchFamily="34" charset="0"/>
              </a:rPr>
              <a:t>Nihat Taghiyev 49271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51175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8185" y="564237"/>
            <a:ext cx="6035040" cy="641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Управление затратами на коммунальные услуги</a:t>
            </a:r>
            <a:endParaRPr lang="en-US" sz="40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967" y="3274338"/>
            <a:ext cx="7916347" cy="7916347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9240" y="5879902"/>
            <a:ext cx="346234" cy="432792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6967" y="3274338"/>
            <a:ext cx="7916347" cy="7916347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5870" y="4273272"/>
            <a:ext cx="346234" cy="432792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6967" y="3274338"/>
            <a:ext cx="7916347" cy="7916347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7939" y="4273272"/>
            <a:ext cx="346234" cy="432792"/>
          </a:xfrm>
          <a:prstGeom prst="rect">
            <a:avLst/>
          </a:prstGeom>
        </p:spPr>
      </p:pic>
      <p:pic>
        <p:nvPicPr>
          <p:cNvPr id="9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6967" y="3274338"/>
            <a:ext cx="7916347" cy="7916347"/>
          </a:xfrm>
          <a:prstGeom prst="rect">
            <a:avLst/>
          </a:prstGeom>
        </p:spPr>
      </p:pic>
      <p:pic>
        <p:nvPicPr>
          <p:cNvPr id="10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84569" y="5879902"/>
            <a:ext cx="346234" cy="432792"/>
          </a:xfrm>
          <a:prstGeom prst="rect">
            <a:avLst/>
          </a:prstGeom>
        </p:spPr>
      </p:pic>
      <p:sp>
        <p:nvSpPr>
          <p:cNvPr id="11" name="Text 1"/>
          <p:cNvSpPr/>
          <p:nvPr/>
        </p:nvSpPr>
        <p:spPr>
          <a:xfrm>
            <a:off x="718185" y="7463195"/>
            <a:ext cx="13194030" cy="3283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Средние расходы на коммунальные услуги составляют около 700 злотых в месяц. Многие договоры аренды включают в себя некоторые коммунальные услуги, поэтому проверьте, что покрывается.</a:t>
            </a:r>
            <a:endParaRPr lang="en-US" sz="1600" dirty="0"/>
          </a:p>
        </p:txBody>
      </p:sp>
      <p:sp>
        <p:nvSpPr>
          <p:cNvPr id="12" name="Text 2"/>
          <p:cNvSpPr/>
          <p:nvPr/>
        </p:nvSpPr>
        <p:spPr>
          <a:xfrm>
            <a:off x="905269" y="4169688"/>
            <a:ext cx="2565083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Электричество</a:t>
            </a:r>
            <a:endParaRPr lang="en-US" sz="2000" dirty="0"/>
          </a:p>
        </p:txBody>
      </p:sp>
      <p:sp>
        <p:nvSpPr>
          <p:cNvPr id="13" name="Text 3"/>
          <p:cNvSpPr/>
          <p:nvPr/>
        </p:nvSpPr>
        <p:spPr>
          <a:xfrm>
            <a:off x="654047" y="4613315"/>
            <a:ext cx="3067645" cy="985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100-200 злотых в месяц. Выше зимой из-за более короткого светового дня.</a:t>
            </a:r>
            <a:endParaRPr lang="en-US" sz="1600" dirty="0"/>
          </a:p>
        </p:txBody>
      </p:sp>
      <p:sp>
        <p:nvSpPr>
          <p:cNvPr id="14" name="Text 4"/>
          <p:cNvSpPr/>
          <p:nvPr/>
        </p:nvSpPr>
        <p:spPr>
          <a:xfrm>
            <a:off x="3876736" y="1968698"/>
            <a:ext cx="2565083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Отопление</a:t>
            </a:r>
            <a:endParaRPr lang="en-US" sz="2000" dirty="0"/>
          </a:p>
        </p:txBody>
      </p:sp>
      <p:sp>
        <p:nvSpPr>
          <p:cNvPr id="15" name="Text 5"/>
          <p:cNvSpPr/>
          <p:nvPr/>
        </p:nvSpPr>
        <p:spPr>
          <a:xfrm>
            <a:off x="3625454" y="2303264"/>
            <a:ext cx="3067645" cy="985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160-350 злотых в месяц. Значительные сезонные колебания с зимними пиками.</a:t>
            </a:r>
            <a:endParaRPr lang="en-US" sz="1600" dirty="0"/>
          </a:p>
        </p:txBody>
      </p:sp>
      <p:sp>
        <p:nvSpPr>
          <p:cNvPr id="16" name="Text 6"/>
          <p:cNvSpPr/>
          <p:nvPr/>
        </p:nvSpPr>
        <p:spPr>
          <a:xfrm>
            <a:off x="8028089" y="1559422"/>
            <a:ext cx="2565083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Интернет</a:t>
            </a:r>
            <a:endParaRPr lang="en-US" sz="2000" dirty="0"/>
          </a:p>
        </p:txBody>
      </p:sp>
      <p:sp>
        <p:nvSpPr>
          <p:cNvPr id="17" name="Text 7"/>
          <p:cNvSpPr/>
          <p:nvPr/>
        </p:nvSpPr>
        <p:spPr>
          <a:xfrm>
            <a:off x="7776867" y="2003049"/>
            <a:ext cx="3067645" cy="985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40-100 злотых в месяц за высокоскоростное соединение. Иногда предоставляются студенческие скидки.</a:t>
            </a:r>
            <a:endParaRPr lang="en-US" sz="1600" dirty="0"/>
          </a:p>
        </p:txBody>
      </p:sp>
      <p:sp>
        <p:nvSpPr>
          <p:cNvPr id="18" name="Text 8"/>
          <p:cNvSpPr/>
          <p:nvPr/>
        </p:nvSpPr>
        <p:spPr>
          <a:xfrm>
            <a:off x="11244309" y="4273272"/>
            <a:ext cx="2565083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Вода</a:t>
            </a:r>
            <a:endParaRPr lang="en-US" sz="2000" dirty="0"/>
          </a:p>
        </p:txBody>
      </p:sp>
      <p:sp>
        <p:nvSpPr>
          <p:cNvPr id="19" name="Text 9"/>
          <p:cNvSpPr/>
          <p:nvPr/>
        </p:nvSpPr>
        <p:spPr>
          <a:xfrm>
            <a:off x="10992968" y="4716899"/>
            <a:ext cx="3067764" cy="6567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80-150 злотых в месяц. Часто входит в плату за общежитие.</a:t>
            </a:r>
            <a:endParaRPr lang="en-US" sz="1600" dirty="0"/>
          </a:p>
        </p:txBody>
      </p:sp>
      <p:pic>
        <p:nvPicPr>
          <p:cNvPr id="20" name="Obraz 1">
            <a:extLst>
              <a:ext uri="{FF2B5EF4-FFF2-40B4-BE49-F238E27FC236}">
                <a16:creationId xmlns:a16="http://schemas.microsoft.com/office/drawing/2014/main" id="{6BA91A62-EAD0-A224-FA54-05D83814D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5792" y="1456750"/>
            <a:ext cx="3256156" cy="114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az 1" descr="University of Economics and Human Sciences in Warsaw">
            <a:extLst>
              <a:ext uri="{FF2B5EF4-FFF2-40B4-BE49-F238E27FC236}">
                <a16:creationId xmlns:a16="http://schemas.microsoft.com/office/drawing/2014/main" id="{13421344-CE41-DA2E-0136-36A7E622F26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309" y="41008"/>
            <a:ext cx="3256156" cy="68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47405"/>
            <a:ext cx="814697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Рекомендации по транспортировке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309813"/>
            <a:ext cx="4120753" cy="25467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1400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Общественный транспорт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630466"/>
            <a:ext cx="3990083" cy="19746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Обширные сети в крупных городах. Студенческие проездные стоят 165 злотых за 3 месяца безлимитных поездок. Значительная экономия по сравнению с вариантами оплаты за поездку.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704" y="2309813"/>
            <a:ext cx="4120872" cy="25468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4704" y="51401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Велоспорт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4704" y="5630585"/>
            <a:ext cx="4120872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Города Польши становятся все более дружелюбными к велосипедистам. Многие университеты предлагают прокат велосипедов. Экономичный и экологически чистый вариант.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738" y="2309813"/>
            <a:ext cx="4120753" cy="25467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51400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Транспортные приложения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5630466"/>
            <a:ext cx="412075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Приложение Jakdojade обеспечивает комплексное планирование маршрута. В большинстве городов предусмотрена система отслеживания транспортных средств общественного транспорта в режиме реального времени.</a:t>
            </a:r>
            <a:endParaRPr lang="en-US" sz="1750" dirty="0"/>
          </a:p>
        </p:txBody>
      </p:sp>
      <p:pic>
        <p:nvPicPr>
          <p:cNvPr id="12" name="Obraz 1">
            <a:extLst>
              <a:ext uri="{FF2B5EF4-FFF2-40B4-BE49-F238E27FC236}">
                <a16:creationId xmlns:a16="http://schemas.microsoft.com/office/drawing/2014/main" id="{DBF57A8E-769C-C8EF-534F-69B8467C9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11912" cy="1160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az 1" descr="University of Economics and Human Sciences in Warsaw">
            <a:extLst>
              <a:ext uri="{FF2B5EF4-FFF2-40B4-BE49-F238E27FC236}">
                <a16:creationId xmlns:a16="http://schemas.microsoft.com/office/drawing/2014/main" id="{F2AB49ED-2073-9093-A305-CEC125F603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223" y="159569"/>
            <a:ext cx="3963791" cy="828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16109" y="417076"/>
            <a:ext cx="4608790" cy="4729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00"/>
              </a:lnSpc>
              <a:buNone/>
            </a:pPr>
            <a:r>
              <a:rPr lang="en-US" sz="29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Расходы на питание и проживание</a:t>
            </a:r>
            <a:endParaRPr lang="en-US" sz="2950" dirty="0"/>
          </a:p>
        </p:txBody>
      </p:sp>
      <p:sp>
        <p:nvSpPr>
          <p:cNvPr id="4" name="Text 1"/>
          <p:cNvSpPr/>
          <p:nvPr/>
        </p:nvSpPr>
        <p:spPr>
          <a:xfrm>
            <a:off x="6016109" y="1192530"/>
            <a:ext cx="8084582" cy="4994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9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600 злотых</a:t>
            </a:r>
            <a:endParaRPr lang="en-US" sz="3900" dirty="0"/>
          </a:p>
        </p:txBody>
      </p:sp>
      <p:sp>
        <p:nvSpPr>
          <p:cNvPr id="5" name="Text 2"/>
          <p:cNvSpPr/>
          <p:nvPr/>
        </p:nvSpPr>
        <p:spPr>
          <a:xfrm>
            <a:off x="9112448" y="1881068"/>
            <a:ext cx="1891903" cy="236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4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Ежемесячные покупки продуктов</a:t>
            </a:r>
            <a:endParaRPr lang="en-US" sz="1450" dirty="0"/>
          </a:p>
        </p:txBody>
      </p:sp>
      <p:sp>
        <p:nvSpPr>
          <p:cNvPr id="6" name="Text 3"/>
          <p:cNvSpPr/>
          <p:nvPr/>
        </p:nvSpPr>
        <p:spPr>
          <a:xfrm>
            <a:off x="6016109" y="2208252"/>
            <a:ext cx="8084582" cy="2420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1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Средний студенческий бюджет на продукты в доступных супермаркетах, таких как Lidl, Biedronka и Auchan</a:t>
            </a:r>
            <a:endParaRPr lang="en-US" sz="1150" dirty="0"/>
          </a:p>
        </p:txBody>
      </p:sp>
      <p:sp>
        <p:nvSpPr>
          <p:cNvPr id="7" name="Text 4"/>
          <p:cNvSpPr/>
          <p:nvPr/>
        </p:nvSpPr>
        <p:spPr>
          <a:xfrm>
            <a:off x="6016109" y="2979896"/>
            <a:ext cx="8084582" cy="4994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9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350 злотых</a:t>
            </a:r>
            <a:endParaRPr lang="en-US" sz="3900" dirty="0"/>
          </a:p>
        </p:txBody>
      </p:sp>
      <p:sp>
        <p:nvSpPr>
          <p:cNvPr id="8" name="Text 5"/>
          <p:cNvSpPr/>
          <p:nvPr/>
        </p:nvSpPr>
        <p:spPr>
          <a:xfrm>
            <a:off x="9112448" y="3668435"/>
            <a:ext cx="1891903" cy="236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4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Питание вне дома</a:t>
            </a:r>
            <a:endParaRPr lang="en-US" sz="1450" dirty="0"/>
          </a:p>
        </p:txBody>
      </p:sp>
      <p:sp>
        <p:nvSpPr>
          <p:cNvPr id="9" name="Text 6"/>
          <p:cNvSpPr/>
          <p:nvPr/>
        </p:nvSpPr>
        <p:spPr>
          <a:xfrm>
            <a:off x="6016109" y="3995618"/>
            <a:ext cx="8084582" cy="2420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1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Ежемесячный бюджет на периодические обеды в ресторанах и кафе</a:t>
            </a:r>
            <a:endParaRPr lang="en-US" sz="1150" dirty="0"/>
          </a:p>
        </p:txBody>
      </p:sp>
      <p:sp>
        <p:nvSpPr>
          <p:cNvPr id="10" name="Text 7"/>
          <p:cNvSpPr/>
          <p:nvPr/>
        </p:nvSpPr>
        <p:spPr>
          <a:xfrm>
            <a:off x="6016109" y="4767263"/>
            <a:ext cx="8084582" cy="4994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9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10-30 злотых</a:t>
            </a:r>
            <a:endParaRPr lang="en-US" sz="3900" dirty="0"/>
          </a:p>
        </p:txBody>
      </p:sp>
      <p:sp>
        <p:nvSpPr>
          <p:cNvPr id="11" name="Text 8"/>
          <p:cNvSpPr/>
          <p:nvPr/>
        </p:nvSpPr>
        <p:spPr>
          <a:xfrm>
            <a:off x="9112448" y="5455801"/>
            <a:ext cx="1891903" cy="236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4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Студенческий обед</a:t>
            </a:r>
            <a:endParaRPr lang="en-US" sz="1450" dirty="0"/>
          </a:p>
        </p:txBody>
      </p:sp>
      <p:sp>
        <p:nvSpPr>
          <p:cNvPr id="12" name="Text 9"/>
          <p:cNvSpPr/>
          <p:nvPr/>
        </p:nvSpPr>
        <p:spPr>
          <a:xfrm>
            <a:off x="6016109" y="5782985"/>
            <a:ext cx="8084582" cy="2420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1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Средняя стоимость питания в университетских столовых </a:t>
            </a:r>
            <a:r>
              <a:rPr lang="en-US" sz="1150" dirty="0" err="1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или</a:t>
            </a:r>
            <a:r>
              <a:rPr lang="en-US" sz="11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ru-RU" sz="11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в молочных</a:t>
            </a:r>
            <a:r>
              <a:rPr lang="en-US" sz="11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барах (bar mleczny)</a:t>
            </a:r>
            <a:endParaRPr lang="en-US" sz="1150" dirty="0"/>
          </a:p>
        </p:txBody>
      </p:sp>
      <p:sp>
        <p:nvSpPr>
          <p:cNvPr id="13" name="Text 10"/>
          <p:cNvSpPr/>
          <p:nvPr/>
        </p:nvSpPr>
        <p:spPr>
          <a:xfrm>
            <a:off x="6016109" y="6554629"/>
            <a:ext cx="8084582" cy="4994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9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30%</a:t>
            </a:r>
            <a:endParaRPr lang="en-US" sz="3900" dirty="0"/>
          </a:p>
        </p:txBody>
      </p:sp>
      <p:sp>
        <p:nvSpPr>
          <p:cNvPr id="14" name="Text 11"/>
          <p:cNvSpPr/>
          <p:nvPr/>
        </p:nvSpPr>
        <p:spPr>
          <a:xfrm>
            <a:off x="9112448" y="7243167"/>
            <a:ext cx="1891903" cy="236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4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Сбережения</a:t>
            </a:r>
            <a:endParaRPr lang="en-US" sz="1450" dirty="0"/>
          </a:p>
        </p:txBody>
      </p:sp>
      <p:sp>
        <p:nvSpPr>
          <p:cNvPr id="15" name="Text 12"/>
          <p:cNvSpPr/>
          <p:nvPr/>
        </p:nvSpPr>
        <p:spPr>
          <a:xfrm>
            <a:off x="6016109" y="7570351"/>
            <a:ext cx="8084582" cy="2420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1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Потенциальная экономия за счет покупок на местных рынках и приготовления пищи дома</a:t>
            </a:r>
            <a:endParaRPr lang="en-US" sz="1150" dirty="0"/>
          </a:p>
        </p:txBody>
      </p:sp>
      <p:pic>
        <p:nvPicPr>
          <p:cNvPr id="16" name="Obraz 1">
            <a:extLst>
              <a:ext uri="{FF2B5EF4-FFF2-40B4-BE49-F238E27FC236}">
                <a16:creationId xmlns:a16="http://schemas.microsoft.com/office/drawing/2014/main" id="{111E64CA-7192-3E9D-094D-5A4B08AEF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8388" cy="128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az 1" descr="University of Economics and Human Sciences in Warsaw">
            <a:extLst>
              <a:ext uri="{FF2B5EF4-FFF2-40B4-BE49-F238E27FC236}">
                <a16:creationId xmlns:a16="http://schemas.microsoft.com/office/drawing/2014/main" id="{504C8541-D9DD-5A65-FDF0-0C3FCB4CE2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5259" y="133266"/>
            <a:ext cx="2665141" cy="591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61603" y="1052513"/>
            <a:ext cx="5452824" cy="6028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Инструменты финансового планирования</a:t>
            </a:r>
            <a:endParaRPr lang="en-US" sz="37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1603" y="1768151"/>
            <a:ext cx="482322" cy="48232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161603" y="2443354"/>
            <a:ext cx="2404943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Приложения для бюджетирования</a:t>
            </a:r>
            <a:endParaRPr lang="en-US" sz="1850" dirty="0"/>
          </a:p>
        </p:txBody>
      </p:sp>
      <p:sp>
        <p:nvSpPr>
          <p:cNvPr id="6" name="Text 2"/>
          <p:cNvSpPr/>
          <p:nvPr/>
        </p:nvSpPr>
        <p:spPr>
          <a:xfrm>
            <a:off x="6161603" y="2860549"/>
            <a:ext cx="2404943" cy="12344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Такие инструменты, как Mint, YNAB и местные польские варианты, помогают отслеживать расходы в </a:t>
            </a:r>
            <a:r>
              <a:rPr lang="en-US" sz="1500" dirty="0" err="1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злот</a:t>
            </a:r>
            <a:r>
              <a:rPr lang="ru-RU" sz="15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а</a:t>
            </a:r>
            <a:r>
              <a:rPr lang="en-US" sz="15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х и вашей родной валюте.</a:t>
            </a:r>
            <a:endParaRPr lang="en-US" sz="15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7524" y="4883018"/>
            <a:ext cx="482322" cy="48232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887524" y="5558221"/>
            <a:ext cx="2404943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Отслеживание расходов</a:t>
            </a:r>
            <a:endParaRPr lang="en-US" sz="1850" dirty="0"/>
          </a:p>
        </p:txBody>
      </p:sp>
      <p:sp>
        <p:nvSpPr>
          <p:cNvPr id="9" name="Text 4"/>
          <p:cNvSpPr/>
          <p:nvPr/>
        </p:nvSpPr>
        <p:spPr>
          <a:xfrm>
            <a:off x="8887524" y="5975416"/>
            <a:ext cx="2404943" cy="12344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Регулярный контроль предотвращает перерасход средств. Настройте оповещения об оплате счетов и финансовых целях.</a:t>
            </a:r>
            <a:endParaRPr lang="en-US" sz="15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38267" y="4883018"/>
            <a:ext cx="482322" cy="48232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838267" y="5558221"/>
            <a:ext cx="2404943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Чрезвычайный фонд</a:t>
            </a:r>
            <a:endParaRPr lang="en-US" sz="1850" dirty="0"/>
          </a:p>
        </p:txBody>
      </p:sp>
      <p:sp>
        <p:nvSpPr>
          <p:cNvPr id="12" name="Text 6"/>
          <p:cNvSpPr/>
          <p:nvPr/>
        </p:nvSpPr>
        <p:spPr>
          <a:xfrm>
            <a:off x="11838267" y="5975416"/>
            <a:ext cx="2404943" cy="12344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Сохраняйте сбережения, равные 3 месяцам расходов. Незаменимо для иностранных студентов вдали от дома.</a:t>
            </a:r>
            <a:endParaRPr lang="en-US" sz="15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1603" y="4850249"/>
            <a:ext cx="482322" cy="482322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161603" y="5525453"/>
            <a:ext cx="2404943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Обмен валют</a:t>
            </a:r>
            <a:endParaRPr lang="en-US" sz="1850" dirty="0"/>
          </a:p>
        </p:txBody>
      </p:sp>
      <p:sp>
        <p:nvSpPr>
          <p:cNvPr id="15" name="Text 8"/>
          <p:cNvSpPr/>
          <p:nvPr/>
        </p:nvSpPr>
        <p:spPr>
          <a:xfrm>
            <a:off x="6161603" y="5942648"/>
            <a:ext cx="2404943" cy="12344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Используйте биржи Revolut, TransferWise или польские Kantor для минимизации комиссий за конвертацию.</a:t>
            </a:r>
            <a:endParaRPr lang="en-US" sz="1500" dirty="0"/>
          </a:p>
        </p:txBody>
      </p:sp>
      <p:pic>
        <p:nvPicPr>
          <p:cNvPr id="16" name="Obraz 1">
            <a:extLst>
              <a:ext uri="{FF2B5EF4-FFF2-40B4-BE49-F238E27FC236}">
                <a16:creationId xmlns:a16="http://schemas.microsoft.com/office/drawing/2014/main" id="{12F2B7AF-28C8-EABF-2976-EB4223CA6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8388" cy="128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az 1" descr="University of Economics and Human Sciences in Warsaw">
            <a:extLst>
              <a:ext uri="{FF2B5EF4-FFF2-40B4-BE49-F238E27FC236}">
                <a16:creationId xmlns:a16="http://schemas.microsoft.com/office/drawing/2014/main" id="{DC10C677-C27F-A269-5945-D0E019D709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314" y="108670"/>
            <a:ext cx="3963791" cy="828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81130" y="546854"/>
            <a:ext cx="7754541" cy="12406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Медицинская страховка и медицинские расходы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6181130" y="2085142"/>
            <a:ext cx="3778091" cy="2746653"/>
          </a:xfrm>
          <a:prstGeom prst="roundRect">
            <a:avLst>
              <a:gd name="adj" fmla="val 3035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387227" y="2291239"/>
            <a:ext cx="283976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Требования к страхованию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6387227" y="2601397"/>
            <a:ext cx="3365897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4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Иностранные студенты должны иметь медицинскую страховку. Студенты из ЕС могут использовать Европейскую карту медицинского страхования (EHIC). Студентам из стран, не входящих в ЕС, требуется частное страхование стоимостью 50-200 злотых в месяц.</a:t>
            </a:r>
            <a:endParaRPr lang="en-US" sz="1400" dirty="0"/>
          </a:p>
        </p:txBody>
      </p:sp>
      <p:sp>
        <p:nvSpPr>
          <p:cNvPr id="7" name="Shape 4"/>
          <p:cNvSpPr/>
          <p:nvPr/>
        </p:nvSpPr>
        <p:spPr>
          <a:xfrm>
            <a:off x="10157698" y="2085142"/>
            <a:ext cx="3778091" cy="2746653"/>
          </a:xfrm>
          <a:prstGeom prst="roundRect">
            <a:avLst>
              <a:gd name="adj" fmla="val 3035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10363795" y="2291239"/>
            <a:ext cx="248114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Медицинские услуги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10363795" y="2601397"/>
            <a:ext cx="3365897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Государственное здравоохранение доступно со страховкой. Во многих университетах есть медицинские центры на территории кампуса. Англоговорящие врачи доступны в крупных городах при университетских клиниках.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6181130" y="5030272"/>
            <a:ext cx="7754541" cy="1794034"/>
          </a:xfrm>
          <a:prstGeom prst="roundRect">
            <a:avLst>
              <a:gd name="adj" fmla="val 4647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6387227" y="5236369"/>
            <a:ext cx="248114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Стоимость рецептурных препаратов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6387227" y="5665589"/>
            <a:ext cx="734234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Лекарства в целом доступны по сравнению с Западной Европой и США. Студенческая страховка часто предоставляет дополнительную скидку. Сохраняйте чеки по страховым случаям.</a:t>
            </a:r>
            <a:endParaRPr lang="en-US" sz="1550" dirty="0"/>
          </a:p>
        </p:txBody>
      </p:sp>
      <p:pic>
        <p:nvPicPr>
          <p:cNvPr id="14" name="Obraz 1">
            <a:extLst>
              <a:ext uri="{FF2B5EF4-FFF2-40B4-BE49-F238E27FC236}">
                <a16:creationId xmlns:a16="http://schemas.microsoft.com/office/drawing/2014/main" id="{7D7B9105-4336-A377-21A6-B6D50356E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8388" cy="128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az 1" descr="University of Economics and Human Sciences in Warsaw">
            <a:extLst>
              <a:ext uri="{FF2B5EF4-FFF2-40B4-BE49-F238E27FC236}">
                <a16:creationId xmlns:a16="http://schemas.microsoft.com/office/drawing/2014/main" id="{C4AF3A4E-85C1-400D-05C4-BF4A5C7E60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3428"/>
            <a:ext cx="3963791" cy="828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3040" y="816353"/>
            <a:ext cx="5712381" cy="657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50"/>
              </a:lnSpc>
              <a:buNone/>
            </a:pPr>
            <a:r>
              <a:rPr lang="en-US" sz="41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Стратегии экономии средств</a:t>
            </a:r>
            <a:endParaRPr lang="en-US" sz="4100" dirty="0"/>
          </a:p>
        </p:txBody>
      </p:sp>
      <p:sp>
        <p:nvSpPr>
          <p:cNvPr id="4" name="Shape 1"/>
          <p:cNvSpPr/>
          <p:nvPr/>
        </p:nvSpPr>
        <p:spPr>
          <a:xfrm>
            <a:off x="6223040" y="1792129"/>
            <a:ext cx="473512" cy="473512"/>
          </a:xfrm>
          <a:prstGeom prst="roundRect">
            <a:avLst>
              <a:gd name="adj" fmla="val 18668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1919" y="1831538"/>
            <a:ext cx="315635" cy="39457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906935" y="1792129"/>
            <a:ext cx="2630805" cy="328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Студенческие скидки</a:t>
            </a:r>
            <a:endParaRPr lang="en-US" sz="2050" dirty="0"/>
          </a:p>
        </p:txBody>
      </p:sp>
      <p:sp>
        <p:nvSpPr>
          <p:cNvPr id="7" name="Text 3"/>
          <p:cNvSpPr/>
          <p:nvPr/>
        </p:nvSpPr>
        <p:spPr>
          <a:xfrm>
            <a:off x="6906935" y="2247186"/>
            <a:ext cx="6986826" cy="6734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Ваш студенческий билет дает право на скидки на проезд в транспорте, в музеях и ресторанах. Всегда спрашивайте о студенческих тарифах.</a:t>
            </a:r>
            <a:endParaRPr lang="en-US" sz="1650" dirty="0"/>
          </a:p>
        </p:txBody>
      </p:sp>
      <p:sp>
        <p:nvSpPr>
          <p:cNvPr id="8" name="Shape 4"/>
          <p:cNvSpPr/>
          <p:nvPr/>
        </p:nvSpPr>
        <p:spPr>
          <a:xfrm>
            <a:off x="6223040" y="3367683"/>
            <a:ext cx="473512" cy="473512"/>
          </a:xfrm>
          <a:prstGeom prst="roundRect">
            <a:avLst>
              <a:gd name="adj" fmla="val 18668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1919" y="3407093"/>
            <a:ext cx="315635" cy="39457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906935" y="3367683"/>
            <a:ext cx="2630805" cy="328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Бесплатные мероприятия</a:t>
            </a:r>
            <a:endParaRPr lang="en-US" sz="2050" dirty="0"/>
          </a:p>
        </p:txBody>
      </p:sp>
      <p:sp>
        <p:nvSpPr>
          <p:cNvPr id="11" name="Text 6"/>
          <p:cNvSpPr/>
          <p:nvPr/>
        </p:nvSpPr>
        <p:spPr>
          <a:xfrm>
            <a:off x="6906935" y="3822740"/>
            <a:ext cx="6986826" cy="6734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В университетах проводятся многочисленные бесплатные культурные мероприятия, лекции и общественные мероприятия. Отлично подходит для развлечений и нетворкинга.</a:t>
            </a:r>
            <a:endParaRPr lang="en-US" sz="1650" dirty="0"/>
          </a:p>
        </p:txBody>
      </p:sp>
      <p:sp>
        <p:nvSpPr>
          <p:cNvPr id="12" name="Shape 7"/>
          <p:cNvSpPr/>
          <p:nvPr/>
        </p:nvSpPr>
        <p:spPr>
          <a:xfrm>
            <a:off x="6223040" y="4943237"/>
            <a:ext cx="473512" cy="473512"/>
          </a:xfrm>
          <a:prstGeom prst="roundRect">
            <a:avLst>
              <a:gd name="adj" fmla="val 18668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1919" y="4982647"/>
            <a:ext cx="315635" cy="394573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6906935" y="4943237"/>
            <a:ext cx="2990731" cy="328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Покупки в секонд-хенде</a:t>
            </a:r>
            <a:endParaRPr lang="en-US" sz="2050" dirty="0"/>
          </a:p>
        </p:txBody>
      </p:sp>
      <p:sp>
        <p:nvSpPr>
          <p:cNvPr id="15" name="Text 9"/>
          <p:cNvSpPr/>
          <p:nvPr/>
        </p:nvSpPr>
        <p:spPr>
          <a:xfrm>
            <a:off x="6906935" y="5398294"/>
            <a:ext cx="6986826" cy="6734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Такие платформы, как OLX и Facebook Marketplace, предлагают доступную мебель и предметы домашнего обихода. Студенческие распродажи в конце семестра предлагают отличные предложения.</a:t>
            </a:r>
            <a:endParaRPr lang="en-US" sz="1650" dirty="0"/>
          </a:p>
        </p:txBody>
      </p:sp>
      <p:sp>
        <p:nvSpPr>
          <p:cNvPr id="16" name="Shape 10"/>
          <p:cNvSpPr/>
          <p:nvPr/>
        </p:nvSpPr>
        <p:spPr>
          <a:xfrm>
            <a:off x="6223040" y="6518791"/>
            <a:ext cx="473512" cy="473512"/>
          </a:xfrm>
          <a:prstGeom prst="roundRect">
            <a:avLst>
              <a:gd name="adj" fmla="val 18668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1919" y="6558201"/>
            <a:ext cx="315635" cy="394573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6906935" y="6518791"/>
            <a:ext cx="2630805" cy="328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Домашняя кухня</a:t>
            </a:r>
            <a:endParaRPr lang="en-US" sz="2050" dirty="0"/>
          </a:p>
        </p:txBody>
      </p:sp>
      <p:sp>
        <p:nvSpPr>
          <p:cNvPr id="19" name="Text 12"/>
          <p:cNvSpPr/>
          <p:nvPr/>
        </p:nvSpPr>
        <p:spPr>
          <a:xfrm>
            <a:off x="6906935" y="6973848"/>
            <a:ext cx="6986826" cy="6734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Приготовление пищи дома может сэкономить до 70% по сравнению с обедом вне дома. Совместное приготовление пищи с соседями по комнате позволяет максимально экономить.</a:t>
            </a:r>
            <a:endParaRPr lang="en-US" sz="1650" dirty="0"/>
          </a:p>
        </p:txBody>
      </p:sp>
      <p:pic>
        <p:nvPicPr>
          <p:cNvPr id="20" name="Obraz 1">
            <a:extLst>
              <a:ext uri="{FF2B5EF4-FFF2-40B4-BE49-F238E27FC236}">
                <a16:creationId xmlns:a16="http://schemas.microsoft.com/office/drawing/2014/main" id="{A14961F6-2BE7-7D36-5DFD-3EC5284E9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8388" cy="128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az 1" descr="University of Economics and Human Sciences in Warsaw">
            <a:extLst>
              <a:ext uri="{FF2B5EF4-FFF2-40B4-BE49-F238E27FC236}">
                <a16:creationId xmlns:a16="http://schemas.microsoft.com/office/drawing/2014/main" id="{C7618ADF-AA0E-9151-11FC-D006434D0B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6771" y="230332"/>
            <a:ext cx="2463804" cy="51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16717" y="777002"/>
            <a:ext cx="7370326" cy="5628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24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Как избежать распространенных ошибок при аренде</a:t>
            </a:r>
            <a:endParaRPr lang="en-US" sz="2400" dirty="0"/>
          </a:p>
        </p:txBody>
      </p:sp>
      <p:sp>
        <p:nvSpPr>
          <p:cNvPr id="4" name="Shape 1"/>
          <p:cNvSpPr/>
          <p:nvPr/>
        </p:nvSpPr>
        <p:spPr>
          <a:xfrm>
            <a:off x="6319242" y="1609844"/>
            <a:ext cx="22860" cy="5842635"/>
          </a:xfrm>
          <a:prstGeom prst="roundRect">
            <a:avLst>
              <a:gd name="adj" fmla="val 330883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6498967" y="2003465"/>
            <a:ext cx="540187" cy="22860"/>
          </a:xfrm>
          <a:prstGeom prst="roundRect">
            <a:avLst>
              <a:gd name="adj" fmla="val 330883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6116657" y="1812369"/>
            <a:ext cx="405170" cy="405170"/>
          </a:xfrm>
          <a:prstGeom prst="roundRect">
            <a:avLst>
              <a:gd name="adj" fmla="val 1866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4166" y="1846064"/>
            <a:ext cx="270034" cy="33766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219712" y="1789867"/>
            <a:ext cx="2251115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Исследования прежде всего</a:t>
            </a:r>
            <a:endParaRPr lang="en-US" sz="1750" dirty="0"/>
          </a:p>
        </p:txBody>
      </p:sp>
      <p:sp>
        <p:nvSpPr>
          <p:cNvPr id="9" name="Text 5"/>
          <p:cNvSpPr/>
          <p:nvPr/>
        </p:nvSpPr>
        <p:spPr>
          <a:xfrm>
            <a:off x="7219712" y="2179201"/>
            <a:ext cx="6780371" cy="5762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Изучите безопасность района, близость к кампусу и доступные удобства. </a:t>
            </a:r>
            <a:r>
              <a:rPr lang="en-US" sz="1400" dirty="0" err="1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Проверьте</a:t>
            </a:r>
            <a:r>
              <a:rPr lang="en-US" sz="14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1400" dirty="0" err="1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транспортн</a:t>
            </a:r>
            <a:r>
              <a:rPr lang="ru-RU" sz="14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ые соиденения</a:t>
            </a:r>
            <a:r>
              <a:rPr lang="en-US" sz="14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и время в пути.</a:t>
            </a:r>
            <a:endParaRPr lang="en-US" sz="1400" dirty="0"/>
          </a:p>
        </p:txBody>
      </p:sp>
      <p:sp>
        <p:nvSpPr>
          <p:cNvPr id="10" name="Shape 6"/>
          <p:cNvSpPr/>
          <p:nvPr/>
        </p:nvSpPr>
        <p:spPr>
          <a:xfrm>
            <a:off x="6498967" y="3509129"/>
            <a:ext cx="540187" cy="22860"/>
          </a:xfrm>
          <a:prstGeom prst="roundRect">
            <a:avLst>
              <a:gd name="adj" fmla="val 330883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7"/>
          <p:cNvSpPr/>
          <p:nvPr/>
        </p:nvSpPr>
        <p:spPr>
          <a:xfrm>
            <a:off x="6116657" y="3318034"/>
            <a:ext cx="405170" cy="405170"/>
          </a:xfrm>
          <a:prstGeom prst="roundRect">
            <a:avLst>
              <a:gd name="adj" fmla="val 1866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8"/>
          <p:cNvSpPr/>
          <p:nvPr/>
        </p:nvSpPr>
        <p:spPr>
          <a:xfrm>
            <a:off x="6184166" y="3351728"/>
            <a:ext cx="270034" cy="3376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2</a:t>
            </a:r>
            <a:endParaRPr lang="en-US" sz="2100" dirty="0"/>
          </a:p>
        </p:txBody>
      </p:sp>
      <p:sp>
        <p:nvSpPr>
          <p:cNvPr id="13" name="Text 9"/>
          <p:cNvSpPr/>
          <p:nvPr/>
        </p:nvSpPr>
        <p:spPr>
          <a:xfrm>
            <a:off x="7219712" y="3295531"/>
            <a:ext cx="2251115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Пересмотр контракта</a:t>
            </a:r>
            <a:endParaRPr lang="en-US" sz="1750" dirty="0"/>
          </a:p>
        </p:txBody>
      </p:sp>
      <p:sp>
        <p:nvSpPr>
          <p:cNvPr id="14" name="Text 10"/>
          <p:cNvSpPr/>
          <p:nvPr/>
        </p:nvSpPr>
        <p:spPr>
          <a:xfrm>
            <a:off x="7219712" y="3684865"/>
            <a:ext cx="6780371" cy="5762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Никогда не подписывайте контракт, который вы не понимаете. Попросите польскоговорящего друга или офис университета ознакомиться с условиями использования.</a:t>
            </a:r>
            <a:endParaRPr lang="en-US" sz="1400" dirty="0"/>
          </a:p>
        </p:txBody>
      </p:sp>
      <p:sp>
        <p:nvSpPr>
          <p:cNvPr id="15" name="Shape 11"/>
          <p:cNvSpPr/>
          <p:nvPr/>
        </p:nvSpPr>
        <p:spPr>
          <a:xfrm>
            <a:off x="6498967" y="5014793"/>
            <a:ext cx="540187" cy="22860"/>
          </a:xfrm>
          <a:prstGeom prst="roundRect">
            <a:avLst>
              <a:gd name="adj" fmla="val 330883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2"/>
          <p:cNvSpPr/>
          <p:nvPr/>
        </p:nvSpPr>
        <p:spPr>
          <a:xfrm>
            <a:off x="6116657" y="4823698"/>
            <a:ext cx="405170" cy="405170"/>
          </a:xfrm>
          <a:prstGeom prst="roundRect">
            <a:avLst>
              <a:gd name="adj" fmla="val 1866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4166" y="4857393"/>
            <a:ext cx="270034" cy="337661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7219712" y="4801195"/>
            <a:ext cx="2251115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Состояние документа</a:t>
            </a:r>
            <a:endParaRPr lang="en-US" sz="1750" dirty="0"/>
          </a:p>
        </p:txBody>
      </p:sp>
      <p:sp>
        <p:nvSpPr>
          <p:cNvPr id="19" name="Text 14"/>
          <p:cNvSpPr/>
          <p:nvPr/>
        </p:nvSpPr>
        <p:spPr>
          <a:xfrm>
            <a:off x="7219712" y="5190530"/>
            <a:ext cx="6780371" cy="5762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Перед заселением сфотографируйте все имеющиеся повреждения. Составьте письменную опись с подписью обеих сторон.</a:t>
            </a:r>
            <a:endParaRPr lang="en-US" sz="1400" dirty="0"/>
          </a:p>
        </p:txBody>
      </p:sp>
      <p:sp>
        <p:nvSpPr>
          <p:cNvPr id="20" name="Shape 15"/>
          <p:cNvSpPr/>
          <p:nvPr/>
        </p:nvSpPr>
        <p:spPr>
          <a:xfrm>
            <a:off x="6498967" y="6520458"/>
            <a:ext cx="540187" cy="22860"/>
          </a:xfrm>
          <a:prstGeom prst="roundRect">
            <a:avLst>
              <a:gd name="adj" fmla="val 330883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Shape 16"/>
          <p:cNvSpPr/>
          <p:nvPr/>
        </p:nvSpPr>
        <p:spPr>
          <a:xfrm>
            <a:off x="6116657" y="6329363"/>
            <a:ext cx="405170" cy="405170"/>
          </a:xfrm>
          <a:prstGeom prst="roundRect">
            <a:avLst>
              <a:gd name="adj" fmla="val 1866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2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4166" y="6363057"/>
            <a:ext cx="270034" cy="337661"/>
          </a:xfrm>
          <a:prstGeom prst="rect">
            <a:avLst/>
          </a:prstGeom>
        </p:spPr>
      </p:pic>
      <p:sp>
        <p:nvSpPr>
          <p:cNvPr id="23" name="Text 17"/>
          <p:cNvSpPr/>
          <p:nvPr/>
        </p:nvSpPr>
        <p:spPr>
          <a:xfrm>
            <a:off x="7219712" y="6306860"/>
            <a:ext cx="2251115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Знайте свои права</a:t>
            </a:r>
            <a:endParaRPr lang="en-US" sz="1750" dirty="0"/>
          </a:p>
        </p:txBody>
      </p:sp>
      <p:sp>
        <p:nvSpPr>
          <p:cNvPr id="24" name="Text 18"/>
          <p:cNvSpPr/>
          <p:nvPr/>
        </p:nvSpPr>
        <p:spPr>
          <a:xfrm>
            <a:off x="7219712" y="6696194"/>
            <a:ext cx="6780371" cy="5762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Ознакомьтесь с польскими мерами защиты арендаторов. Юридические службы университета могут предоставить консультацию.</a:t>
            </a:r>
            <a:endParaRPr lang="en-US" sz="1400" dirty="0"/>
          </a:p>
        </p:txBody>
      </p:sp>
      <p:pic>
        <p:nvPicPr>
          <p:cNvPr id="25" name="Obraz 1">
            <a:extLst>
              <a:ext uri="{FF2B5EF4-FFF2-40B4-BE49-F238E27FC236}">
                <a16:creationId xmlns:a16="http://schemas.microsoft.com/office/drawing/2014/main" id="{8B217DFC-6F1A-5138-28EE-888C6BE55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8388" cy="128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Obraz 1" descr="University of Economics and Human Sciences in Warsaw">
            <a:extLst>
              <a:ext uri="{FF2B5EF4-FFF2-40B4-BE49-F238E27FC236}">
                <a16:creationId xmlns:a16="http://schemas.microsoft.com/office/drawing/2014/main" id="{01BAB643-4142-223F-8F2B-2EA5D705EE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683" y="159569"/>
            <a:ext cx="3166331" cy="661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0660" y="917496"/>
            <a:ext cx="7548920" cy="664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Технологии и поиск аренды</a:t>
            </a:r>
            <a:endParaRPr lang="en-US" sz="4150" dirty="0"/>
          </a:p>
        </p:txBody>
      </p:sp>
      <p:sp>
        <p:nvSpPr>
          <p:cNvPr id="7" name="Shape 4"/>
          <p:cNvSpPr/>
          <p:nvPr/>
        </p:nvSpPr>
        <p:spPr>
          <a:xfrm>
            <a:off x="6493874" y="2515245"/>
            <a:ext cx="159425" cy="1140143"/>
          </a:xfrm>
          <a:prstGeom prst="roundRect">
            <a:avLst>
              <a:gd name="adj" fmla="val 56022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6972267" y="2515245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Виртуальные туры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6972267" y="2975064"/>
            <a:ext cx="6858119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Заказывайте видеозвонки для удаленного просмотра объектов недвижимости. Особенно полезно при поиске из-за рубежа до приезда.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6812843" y="3868033"/>
            <a:ext cx="159425" cy="1140143"/>
          </a:xfrm>
          <a:prstGeom prst="roundRect">
            <a:avLst>
              <a:gd name="adj" fmla="val 56022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7291236" y="3868033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Безопасность платежей</a:t>
            </a:r>
            <a:endParaRPr lang="en-US" sz="2050" dirty="0"/>
          </a:p>
        </p:txBody>
      </p:sp>
      <p:sp>
        <p:nvSpPr>
          <p:cNvPr id="12" name="Text 9"/>
          <p:cNvSpPr/>
          <p:nvPr/>
        </p:nvSpPr>
        <p:spPr>
          <a:xfrm>
            <a:off x="7291236" y="4327853"/>
            <a:ext cx="6539151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Используйте безопасные банковские переводы для платежей. Никогда не отправляйте наличные и не пользуйтесь необеспеченными службами денежных переводов.</a:t>
            </a:r>
            <a:endParaRPr lang="en-US" sz="1650" dirty="0"/>
          </a:p>
        </p:txBody>
      </p:sp>
      <p:sp>
        <p:nvSpPr>
          <p:cNvPr id="13" name="Shape 10"/>
          <p:cNvSpPr/>
          <p:nvPr/>
        </p:nvSpPr>
        <p:spPr>
          <a:xfrm>
            <a:off x="7131811" y="5640706"/>
            <a:ext cx="159425" cy="1140143"/>
          </a:xfrm>
          <a:prstGeom prst="roundRect">
            <a:avLst>
              <a:gd name="adj" fmla="val 56022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7607612" y="5474554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Цифровые контракты</a:t>
            </a:r>
            <a:endParaRPr lang="en-US" sz="2050" dirty="0"/>
          </a:p>
        </p:txBody>
      </p:sp>
      <p:sp>
        <p:nvSpPr>
          <p:cNvPr id="15" name="Text 12"/>
          <p:cNvSpPr/>
          <p:nvPr/>
        </p:nvSpPr>
        <p:spPr>
          <a:xfrm>
            <a:off x="7630825" y="5870615"/>
            <a:ext cx="6220182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Многие арендодатели сейчас предлагают цифровые контракты с функциями перевода. Убедитесь, что они имеют юридическую силу.</a:t>
            </a:r>
            <a:endParaRPr lang="en-US" sz="1650" dirty="0"/>
          </a:p>
        </p:txBody>
      </p:sp>
      <p:pic>
        <p:nvPicPr>
          <p:cNvPr id="16" name="Obraz 1">
            <a:extLst>
              <a:ext uri="{FF2B5EF4-FFF2-40B4-BE49-F238E27FC236}">
                <a16:creationId xmlns:a16="http://schemas.microsoft.com/office/drawing/2014/main" id="{DB65546B-4610-0C38-DF9D-A4EDCFC6D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8388" cy="128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az 1" descr="University of Economics and Human Sciences in Warsaw">
            <a:extLst>
              <a:ext uri="{FF2B5EF4-FFF2-40B4-BE49-F238E27FC236}">
                <a16:creationId xmlns:a16="http://schemas.microsoft.com/office/drawing/2014/main" id="{62AF9D72-7D36-10FE-9DAE-3B841B437A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223" y="159569"/>
            <a:ext cx="3963791" cy="828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36715"/>
            <a:ext cx="651974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Советы по культурной адаптации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10" y="2645093"/>
            <a:ext cx="3120747" cy="3120747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608" y="2645093"/>
            <a:ext cx="3120866" cy="3120866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5926" y="2645093"/>
            <a:ext cx="3120747" cy="3120747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8124" y="2645093"/>
            <a:ext cx="3120866" cy="3120866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793790" y="6167080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Понимание польской культуры аренды помогает строить позитивные отношения. Общение является ключевым фактором, даже несмотря на языковые барьеры. Выучите основные польские фразы для разговоров, связанных с квартирой.</a:t>
            </a:r>
            <a:endParaRPr lang="en-US" sz="1750" dirty="0"/>
          </a:p>
        </p:txBody>
      </p:sp>
      <p:pic>
        <p:nvPicPr>
          <p:cNvPr id="8" name="Obraz 1">
            <a:extLst>
              <a:ext uri="{FF2B5EF4-FFF2-40B4-BE49-F238E27FC236}">
                <a16:creationId xmlns:a16="http://schemas.microsoft.com/office/drawing/2014/main" id="{26D37062-7C09-CFC5-E017-E588BFC9C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8388" cy="128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1" descr="University of Economics and Human Sciences in Warsaw">
            <a:extLst>
              <a:ext uri="{FF2B5EF4-FFF2-40B4-BE49-F238E27FC236}">
                <a16:creationId xmlns:a16="http://schemas.microsoft.com/office/drawing/2014/main" id="{94661036-A0D6-8104-1AC4-C27A839DB1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223" y="159569"/>
            <a:ext cx="3963791" cy="828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29966"/>
            <a:ext cx="780728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Технологии и возможности подключения</a:t>
            </a:r>
            <a:endParaRPr lang="en-US" sz="4450" dirty="0"/>
          </a:p>
        </p:txBody>
      </p:sp>
      <p:sp>
        <p:nvSpPr>
          <p:cNvPr id="8" name="Text 6"/>
          <p:cNvSpPr/>
          <p:nvPr/>
        </p:nvSpPr>
        <p:spPr>
          <a:xfrm>
            <a:off x="1689330" y="314064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Мобильные планы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1689330" y="3721786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Варианты с предоплатой: 20-50 злотых в месяц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1689330" y="4189374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Основные провайдеры: Play, Orange, T-Mobile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8065570" y="308717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Точки доступа к бесплатному Wi-Fi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8065570" y="3668315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Университетский кампус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8065570" y="4110514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Публичные библиотеки</a:t>
            </a:r>
            <a:endParaRPr lang="en-US" sz="1750" dirty="0"/>
          </a:p>
        </p:txBody>
      </p:sp>
      <p:sp>
        <p:nvSpPr>
          <p:cNvPr id="16" name="Text 14"/>
          <p:cNvSpPr/>
          <p:nvPr/>
        </p:nvSpPr>
        <p:spPr>
          <a:xfrm>
            <a:off x="8065570" y="4552712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Большинство кафе и ресторанов</a:t>
            </a:r>
            <a:endParaRPr lang="en-US" sz="1750" dirty="0"/>
          </a:p>
        </p:txBody>
      </p:sp>
      <p:sp>
        <p:nvSpPr>
          <p:cNvPr id="17" name="Text 15"/>
          <p:cNvSpPr/>
          <p:nvPr/>
        </p:nvSpPr>
        <p:spPr>
          <a:xfrm>
            <a:off x="8065570" y="4994910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Муниципальные точки доступа в центре города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793790" y="5873710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Надежный интернет необходим для учебы. Большинство студенческих общежитий предлагают высокоскоростные варианты. Мобильная связь отличная по всей Польше.</a:t>
            </a:r>
            <a:endParaRPr lang="en-US" sz="1750" dirty="0"/>
          </a:p>
        </p:txBody>
      </p:sp>
      <p:pic>
        <p:nvPicPr>
          <p:cNvPr id="19" name="Obraz 1">
            <a:extLst>
              <a:ext uri="{FF2B5EF4-FFF2-40B4-BE49-F238E27FC236}">
                <a16:creationId xmlns:a16="http://schemas.microsoft.com/office/drawing/2014/main" id="{75E70020-4496-0D64-4820-22365A6E8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8388" cy="128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az 1" descr="University of Economics and Human Sciences in Warsaw">
            <a:extLst>
              <a:ext uri="{FF2B5EF4-FFF2-40B4-BE49-F238E27FC236}">
                <a16:creationId xmlns:a16="http://schemas.microsoft.com/office/drawing/2014/main" id="{E6D1C0C8-6980-BB66-20A5-E9553F61C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223" y="159569"/>
            <a:ext cx="3963791" cy="828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57764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36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Умная аренда жилья в Польше: семинар по составлению бюджета для иностранных студентов</a:t>
            </a:r>
            <a:endParaRPr lang="en-US" sz="3600" dirty="0"/>
          </a:p>
        </p:txBody>
      </p:sp>
      <p:sp>
        <p:nvSpPr>
          <p:cNvPr id="4" name="Text 1"/>
          <p:cNvSpPr/>
          <p:nvPr/>
        </p:nvSpPr>
        <p:spPr>
          <a:xfrm>
            <a:off x="6280190" y="3624263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Добро пожаловать в ваше подробное руководство по навигации по рынку аренды жилья в Польше в качестве иностранного студента. С более чем 105 404 иностранными студентами, выбирающими Польшу для получения образования, вы присоединяетесь к растущему сообществу.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5331023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Стоимость жизни в Польше остается доступной, обычно в пределах 1500-2500 злотых в месяц. Этот семинар вооружит вас знаниями для принятия разумных финансовых решений.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6280190" y="6691789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9" name="Obraz 1">
            <a:extLst>
              <a:ext uri="{FF2B5EF4-FFF2-40B4-BE49-F238E27FC236}">
                <a16:creationId xmlns:a16="http://schemas.microsoft.com/office/drawing/2014/main" id="{D3D10D24-DDF5-8DDA-0283-619D502F6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8388" cy="128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1" descr="University of Economics and Human Sciences in Warsaw">
            <a:extLst>
              <a:ext uri="{FF2B5EF4-FFF2-40B4-BE49-F238E27FC236}">
                <a16:creationId xmlns:a16="http://schemas.microsoft.com/office/drawing/2014/main" id="{5CCC20C3-B4E0-1AF9-AFEB-8CF9012935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223" y="159569"/>
            <a:ext cx="3963791" cy="828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9288"/>
            <a:ext cx="772108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Стратегии устойчивого образа жизни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131695"/>
            <a:ext cx="2173724" cy="1306949"/>
          </a:xfrm>
          <a:prstGeom prst="roundRect">
            <a:avLst>
              <a:gd name="adj" fmla="val 728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167" y="2585799"/>
            <a:ext cx="318968" cy="39862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194328" y="23585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Энергоэффективности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3194328" y="2848928"/>
            <a:ext cx="374094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Замените лампы на светодиодные альтернативы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3080861" y="3423404"/>
            <a:ext cx="10642402" cy="15240"/>
          </a:xfrm>
          <a:prstGeom prst="roundRect">
            <a:avLst>
              <a:gd name="adj" fmla="val 625116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5"/>
          <p:cNvSpPr/>
          <p:nvPr/>
        </p:nvSpPr>
        <p:spPr>
          <a:xfrm>
            <a:off x="793790" y="3551992"/>
            <a:ext cx="4347567" cy="1306949"/>
          </a:xfrm>
          <a:prstGeom prst="roundRect">
            <a:avLst>
              <a:gd name="adj" fmla="val 728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8089" y="4006096"/>
            <a:ext cx="318968" cy="39862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368171" y="377880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Управление отходами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5368171" y="4269224"/>
            <a:ext cx="309288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Узнайте о польской системе переработки отходов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5254704" y="4843701"/>
            <a:ext cx="8468558" cy="15240"/>
          </a:xfrm>
          <a:prstGeom prst="roundRect">
            <a:avLst>
              <a:gd name="adj" fmla="val 625116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Shape 9"/>
          <p:cNvSpPr/>
          <p:nvPr/>
        </p:nvSpPr>
        <p:spPr>
          <a:xfrm>
            <a:off x="793790" y="4972288"/>
            <a:ext cx="6521410" cy="1306949"/>
          </a:xfrm>
          <a:prstGeom prst="roundRect">
            <a:avLst>
              <a:gd name="adj" fmla="val 728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5011" y="5426393"/>
            <a:ext cx="318968" cy="39862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542014" y="5199102"/>
            <a:ext cx="286523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Экологичный транспорт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7542014" y="5689521"/>
            <a:ext cx="286619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Используйте велосипеды и общественный транспорт</a:t>
            </a:r>
            <a:endParaRPr lang="en-US" sz="1750" dirty="0"/>
          </a:p>
        </p:txBody>
      </p:sp>
      <p:sp>
        <p:nvSpPr>
          <p:cNvPr id="17" name="Text 12"/>
          <p:cNvSpPr/>
          <p:nvPr/>
        </p:nvSpPr>
        <p:spPr>
          <a:xfrm>
            <a:off x="793790" y="6534388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Польские университеты все чаще делают упор на устойчивое развитие. Многие студенческие общежития теперь оснащены энергоэффективными приборами и установками для переработки. Методы устойчивого развития часто приводят к экономии средств.</a:t>
            </a:r>
            <a:endParaRPr lang="en-US" sz="1750" dirty="0"/>
          </a:p>
        </p:txBody>
      </p:sp>
      <p:pic>
        <p:nvPicPr>
          <p:cNvPr id="18" name="Obraz 1">
            <a:extLst>
              <a:ext uri="{FF2B5EF4-FFF2-40B4-BE49-F238E27FC236}">
                <a16:creationId xmlns:a16="http://schemas.microsoft.com/office/drawing/2014/main" id="{758BAF99-E8DE-60BC-E649-78E154754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08089" cy="98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Obraz 1" descr="University of Economics and Human Sciences in Warsaw">
            <a:extLst>
              <a:ext uri="{FF2B5EF4-FFF2-40B4-BE49-F238E27FC236}">
                <a16:creationId xmlns:a16="http://schemas.microsoft.com/office/drawing/2014/main" id="{B62D9F29-BDA2-E976-D83D-87A44BB24B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983" y="155742"/>
            <a:ext cx="3963791" cy="828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16324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5671" y="2639139"/>
            <a:ext cx="5671661" cy="5407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Ваше разумное путешествие по аренде жилья</a:t>
            </a:r>
            <a:endParaRPr lang="en-US" sz="3400" dirty="0"/>
          </a:p>
        </p:txBody>
      </p:sp>
      <p:sp>
        <p:nvSpPr>
          <p:cNvPr id="4" name="Text 1"/>
          <p:cNvSpPr/>
          <p:nvPr/>
        </p:nvSpPr>
        <p:spPr>
          <a:xfrm>
            <a:off x="605671" y="3525917"/>
            <a:ext cx="6579751" cy="571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44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179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2718435" y="4313158"/>
            <a:ext cx="2354223" cy="2703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7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Представленные страны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605671" y="4687372"/>
            <a:ext cx="6579751" cy="2769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13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Присоединяйтесь к поистине глобальному студенческому сообществу в Польше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7444978" y="3525917"/>
            <a:ext cx="6579751" cy="571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44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40%</a:t>
            </a:r>
            <a:endParaRPr lang="en-US" sz="4450" dirty="0"/>
          </a:p>
        </p:txBody>
      </p:sp>
      <p:sp>
        <p:nvSpPr>
          <p:cNvPr id="8" name="Text 5"/>
          <p:cNvSpPr/>
          <p:nvPr/>
        </p:nvSpPr>
        <p:spPr>
          <a:xfrm>
            <a:off x="9653230" y="4313158"/>
            <a:ext cx="2163247" cy="2703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7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Экономия средств</a:t>
            </a:r>
            <a:endParaRPr lang="en-US" sz="1700" dirty="0"/>
          </a:p>
        </p:txBody>
      </p:sp>
      <p:sp>
        <p:nvSpPr>
          <p:cNvPr id="9" name="Text 6"/>
          <p:cNvSpPr/>
          <p:nvPr/>
        </p:nvSpPr>
        <p:spPr>
          <a:xfrm>
            <a:off x="7444978" y="4687372"/>
            <a:ext cx="6579751" cy="2769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13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Средняя экономия по сравнению со странами Западной Европы</a:t>
            </a:r>
            <a:endParaRPr lang="en-US" sz="1350" dirty="0"/>
          </a:p>
        </p:txBody>
      </p:sp>
      <p:sp>
        <p:nvSpPr>
          <p:cNvPr id="10" name="Text 7"/>
          <p:cNvSpPr/>
          <p:nvPr/>
        </p:nvSpPr>
        <p:spPr>
          <a:xfrm>
            <a:off x="605671" y="5569863"/>
            <a:ext cx="6579751" cy="571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44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105 тыс.+</a:t>
            </a:r>
            <a:endParaRPr lang="en-US" sz="4450" dirty="0"/>
          </a:p>
        </p:txBody>
      </p:sp>
      <p:sp>
        <p:nvSpPr>
          <p:cNvPr id="11" name="Text 8"/>
          <p:cNvSpPr/>
          <p:nvPr/>
        </p:nvSpPr>
        <p:spPr>
          <a:xfrm>
            <a:off x="2759273" y="6357104"/>
            <a:ext cx="2272546" cy="2703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700" dirty="0" err="1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Иностранны</a:t>
            </a:r>
            <a:r>
              <a:rPr lang="ru-RU" sz="17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х</a:t>
            </a:r>
            <a:r>
              <a:rPr lang="en-US" sz="17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en-US" sz="1700" dirty="0" err="1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студент</a:t>
            </a:r>
            <a:r>
              <a:rPr lang="ru-RU" sz="17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ов</a:t>
            </a:r>
            <a:endParaRPr lang="en-US" sz="1700" dirty="0"/>
          </a:p>
        </p:txBody>
      </p:sp>
      <p:sp>
        <p:nvSpPr>
          <p:cNvPr id="12" name="Text 9"/>
          <p:cNvSpPr/>
          <p:nvPr/>
        </p:nvSpPr>
        <p:spPr>
          <a:xfrm>
            <a:off x="605671" y="6731318"/>
            <a:ext cx="6579751" cy="2769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13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И с </a:t>
            </a:r>
            <a:r>
              <a:rPr lang="en-US" sz="1350" dirty="0" err="1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каждым</a:t>
            </a:r>
            <a:r>
              <a:rPr lang="en-US" sz="13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1350" dirty="0" err="1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годом</a:t>
            </a:r>
            <a:r>
              <a:rPr lang="ru-RU" sz="13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число</a:t>
            </a:r>
            <a:r>
              <a:rPr lang="en-US" sz="13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растет во всех польских университетах</a:t>
            </a:r>
            <a:endParaRPr lang="en-US" sz="1350" dirty="0"/>
          </a:p>
        </p:txBody>
      </p:sp>
      <p:sp>
        <p:nvSpPr>
          <p:cNvPr id="13" name="Text 10"/>
          <p:cNvSpPr/>
          <p:nvPr/>
        </p:nvSpPr>
        <p:spPr>
          <a:xfrm>
            <a:off x="7444978" y="5569863"/>
            <a:ext cx="6579751" cy="571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44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100%</a:t>
            </a:r>
            <a:endParaRPr lang="en-US" sz="4450" dirty="0"/>
          </a:p>
        </p:txBody>
      </p:sp>
      <p:sp>
        <p:nvSpPr>
          <p:cNvPr id="14" name="Text 11"/>
          <p:cNvSpPr/>
          <p:nvPr/>
        </p:nvSpPr>
        <p:spPr>
          <a:xfrm>
            <a:off x="9653230" y="6357104"/>
            <a:ext cx="2163247" cy="2703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7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Процент успеха</a:t>
            </a:r>
            <a:endParaRPr lang="en-US" sz="1700" dirty="0"/>
          </a:p>
        </p:txBody>
      </p:sp>
      <p:sp>
        <p:nvSpPr>
          <p:cNvPr id="15" name="Text 12"/>
          <p:cNvSpPr/>
          <p:nvPr/>
        </p:nvSpPr>
        <p:spPr>
          <a:xfrm>
            <a:off x="7444978" y="6731318"/>
            <a:ext cx="6579751" cy="2769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13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Со знаниями и подготовкой ваше польское </a:t>
            </a:r>
            <a:r>
              <a:rPr lang="en-US" sz="1350" dirty="0" err="1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приключение</a:t>
            </a:r>
            <a:r>
              <a:rPr lang="en-US" sz="13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1350" dirty="0" err="1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жд</a:t>
            </a:r>
            <a:r>
              <a:rPr lang="ru-RU" sz="13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е</a:t>
            </a:r>
            <a:r>
              <a:rPr lang="en-US" sz="13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т</a:t>
            </a:r>
            <a:r>
              <a:rPr lang="ru-RU" sz="13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вас</a:t>
            </a:r>
            <a:r>
              <a:rPr lang="en-US" sz="13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!</a:t>
            </a:r>
            <a:endParaRPr lang="en-US" sz="1350" dirty="0"/>
          </a:p>
        </p:txBody>
      </p:sp>
      <p:sp>
        <p:nvSpPr>
          <p:cNvPr id="16" name="Text 13"/>
          <p:cNvSpPr/>
          <p:nvPr/>
        </p:nvSpPr>
        <p:spPr>
          <a:xfrm>
            <a:off x="605671" y="7202924"/>
            <a:ext cx="13419058" cy="5538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Теперь у вас </a:t>
            </a:r>
            <a:r>
              <a:rPr lang="en-US" sz="1350" dirty="0" err="1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есть</a:t>
            </a:r>
            <a:r>
              <a:rPr lang="en-US" sz="13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ru-RU" sz="13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знания</a:t>
            </a:r>
            <a:r>
              <a:rPr lang="en-US" sz="13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, чтобы уверенно ориентироваться на рынке аренды жилья в Польше. Используйте эти знания, чтобы создать комфортную и доступную жизнь во время своего международного образовательного приключения!</a:t>
            </a:r>
            <a:endParaRPr lang="en-US" sz="1350" dirty="0"/>
          </a:p>
        </p:txBody>
      </p:sp>
      <p:pic>
        <p:nvPicPr>
          <p:cNvPr id="17" name="Obraz 1">
            <a:extLst>
              <a:ext uri="{FF2B5EF4-FFF2-40B4-BE49-F238E27FC236}">
                <a16:creationId xmlns:a16="http://schemas.microsoft.com/office/drawing/2014/main" id="{2D7167A2-F002-EF18-2A35-16C2797A9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8388" cy="128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az 1" descr="University of Economics and Human Sciences in Warsaw">
            <a:extLst>
              <a:ext uri="{FF2B5EF4-FFF2-40B4-BE49-F238E27FC236}">
                <a16:creationId xmlns:a16="http://schemas.microsoft.com/office/drawing/2014/main" id="{261FC796-A7F7-D542-2FC2-A03C1E11B6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0938" y="2325895"/>
            <a:ext cx="3963791" cy="828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76963" y="832723"/>
            <a:ext cx="7762875" cy="12330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Почему Польша? Информация о студенческих направлениях</a:t>
            </a:r>
            <a:endParaRPr lang="en-US" sz="38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6963" y="2361605"/>
            <a:ext cx="493157" cy="49315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176963" y="3052048"/>
            <a:ext cx="2390299" cy="308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179 стран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6176963" y="3478530"/>
            <a:ext cx="2390299" cy="12625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Студенты со всего мира выбирают Польшу за ее разнообразную академическую среду.</a:t>
            </a:r>
            <a:endParaRPr lang="en-US" sz="15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3132" y="2361605"/>
            <a:ext cx="493157" cy="49315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863132" y="3052048"/>
            <a:ext cx="2390418" cy="308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Растущее число</a:t>
            </a:r>
            <a:endParaRPr lang="en-US" sz="1900" dirty="0"/>
          </a:p>
        </p:txBody>
      </p:sp>
      <p:sp>
        <p:nvSpPr>
          <p:cNvPr id="9" name="Text 4"/>
          <p:cNvSpPr/>
          <p:nvPr/>
        </p:nvSpPr>
        <p:spPr>
          <a:xfrm>
            <a:off x="8863132" y="3478530"/>
            <a:ext cx="2390418" cy="12625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Количество иностранных студентов ежегодно увеличивается, создавая мультикультурные кампусы.</a:t>
            </a:r>
            <a:endParaRPr lang="en-US" sz="15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49420" y="2361605"/>
            <a:ext cx="493157" cy="49315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49420" y="3052048"/>
            <a:ext cx="2390418" cy="308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 err="1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Доступн</a:t>
            </a:r>
            <a:r>
              <a:rPr lang="ru-RU" sz="19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ость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11549420" y="3478530"/>
            <a:ext cx="2390418" cy="12625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Более низкая стоимость обучения и проживания по сравнению со странами Западной Европы.</a:t>
            </a:r>
            <a:endParaRPr lang="en-US" sz="15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6963" y="5332928"/>
            <a:ext cx="493157" cy="493157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176963" y="6023372"/>
            <a:ext cx="2390299" cy="308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Качественное образование</a:t>
            </a:r>
            <a:endParaRPr lang="en-US" sz="1900" dirty="0"/>
          </a:p>
        </p:txBody>
      </p:sp>
      <p:sp>
        <p:nvSpPr>
          <p:cNvPr id="15" name="Text 8"/>
          <p:cNvSpPr/>
          <p:nvPr/>
        </p:nvSpPr>
        <p:spPr>
          <a:xfrm>
            <a:off x="6176963" y="6449854"/>
            <a:ext cx="2390299" cy="9469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Многочисленные англоязычные программы с международным признанием.</a:t>
            </a:r>
            <a:endParaRPr lang="en-US" sz="1550" dirty="0"/>
          </a:p>
        </p:txBody>
      </p:sp>
      <p:pic>
        <p:nvPicPr>
          <p:cNvPr id="16" name="Obraz 1">
            <a:extLst>
              <a:ext uri="{FF2B5EF4-FFF2-40B4-BE49-F238E27FC236}">
                <a16:creationId xmlns:a16="http://schemas.microsoft.com/office/drawing/2014/main" id="{BE4B6569-5DD1-1DDC-5434-3EB714B15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8388" cy="128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az 1" descr="University of Economics and Human Sciences in Warsaw">
            <a:extLst>
              <a:ext uri="{FF2B5EF4-FFF2-40B4-BE49-F238E27FC236}">
                <a16:creationId xmlns:a16="http://schemas.microsoft.com/office/drawing/2014/main" id="{22AC127C-CCE3-C3A5-4EAE-5547EF1256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3760" y="41515"/>
            <a:ext cx="3963791" cy="828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60571"/>
            <a:ext cx="1056620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Понимание польского рынка аренды жилья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57256" y="237101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Зима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2861429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Повышенный спрос и цены (1300-3200 злотых)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1922978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731" y="2686050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37101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Весна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2861429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Семестровые переходы стимулируют рыночную активность (1500-3500 злотых)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1922978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2604" y="3074551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00503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Лето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1" y="5495449"/>
            <a:ext cx="4443214" cy="124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Доступны более доступные варианты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(1100-3000 злотых)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1922978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4103" y="5300424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57256" y="482357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Падать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93790" y="5313998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Начало учебного года, конкурентный рынок (1500-3500 злотых)</a:t>
            </a:r>
            <a:endParaRPr lang="en-US" sz="17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1922978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8230" y="4911923"/>
            <a:ext cx="339328" cy="424220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793790" y="6743105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Польский рынок аренды значительно различается в зависимости от сезона и местоположения. Самыми популярными студенческими городами остаются Варшава, Краков, Гданьск и Вроцлав.</a:t>
            </a:r>
            <a:endParaRPr lang="en-US" sz="1750" dirty="0"/>
          </a:p>
        </p:txBody>
      </p:sp>
      <p:pic>
        <p:nvPicPr>
          <p:cNvPr id="20" name="Obraz 1">
            <a:extLst>
              <a:ext uri="{FF2B5EF4-FFF2-40B4-BE49-F238E27FC236}">
                <a16:creationId xmlns:a16="http://schemas.microsoft.com/office/drawing/2014/main" id="{C9C19B14-860B-92E1-C1A3-033D7C942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97151" cy="80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az 1" descr="University of Economics and Human Sciences in Warsaw">
            <a:extLst>
              <a:ext uri="{FF2B5EF4-FFF2-40B4-BE49-F238E27FC236}">
                <a16:creationId xmlns:a16="http://schemas.microsoft.com/office/drawing/2014/main" id="{71968A60-8073-BD13-1E6E-3C390DDF8F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213" y="24433"/>
            <a:ext cx="3963791" cy="828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102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9828" y="591979"/>
            <a:ext cx="7637145" cy="13454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2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Обзор вариантов размещения</a:t>
            </a:r>
            <a:endParaRPr lang="en-US" sz="4200" dirty="0"/>
          </a:p>
        </p:txBody>
      </p:sp>
      <p:sp>
        <p:nvSpPr>
          <p:cNvPr id="4" name="Shape 1"/>
          <p:cNvSpPr/>
          <p:nvPr/>
        </p:nvSpPr>
        <p:spPr>
          <a:xfrm>
            <a:off x="6239828" y="2260283"/>
            <a:ext cx="3710940" cy="2632829"/>
          </a:xfrm>
          <a:prstGeom prst="roundRect">
            <a:avLst>
              <a:gd name="adj" fmla="val 3434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462713" y="2483168"/>
            <a:ext cx="2838093" cy="336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Общежития университета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6462713" y="2828714"/>
            <a:ext cx="3265170" cy="17216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4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Самый доступный вариант по цене 500-1300 злотых в месяц. Ограниченная доступность, но отлично подходит для нетворкинга. Основные удобства с удобствами общего пользования.</a:t>
            </a:r>
            <a:endParaRPr lang="en-US" sz="1400" dirty="0"/>
          </a:p>
        </p:txBody>
      </p:sp>
      <p:sp>
        <p:nvSpPr>
          <p:cNvPr id="7" name="Shape 4"/>
          <p:cNvSpPr/>
          <p:nvPr/>
        </p:nvSpPr>
        <p:spPr>
          <a:xfrm>
            <a:off x="10166033" y="2260283"/>
            <a:ext cx="3710940" cy="2632829"/>
          </a:xfrm>
          <a:prstGeom prst="roundRect">
            <a:avLst>
              <a:gd name="adj" fmla="val 3434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10388918" y="2483168"/>
            <a:ext cx="2690812" cy="336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Общие квартиры</a:t>
            </a: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10388919" y="2828714"/>
            <a:ext cx="3265170" cy="17216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Популярный выбор стоимостью 900-1800 злотых в месяц </a:t>
            </a:r>
            <a:r>
              <a:rPr lang="en-US" sz="1650" dirty="0" err="1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за</a:t>
            </a:r>
            <a:r>
              <a:rPr lang="en-US" sz="16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ru-RU" sz="16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комнату</a:t>
            </a:r>
            <a:r>
              <a:rPr lang="en-US" sz="16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. Баланс между конфиденциальностью и доступностью. Возможности культурного обмена.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6239828" y="5108377"/>
            <a:ext cx="7637145" cy="1599843"/>
          </a:xfrm>
          <a:prstGeom prst="roundRect">
            <a:avLst>
              <a:gd name="adj" fmla="val 5651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6462713" y="5331262"/>
            <a:ext cx="2690812" cy="336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Частная аренда</a:t>
            </a:r>
            <a:endParaRPr lang="en-US" sz="2100" dirty="0"/>
          </a:p>
        </p:txBody>
      </p:sp>
      <p:sp>
        <p:nvSpPr>
          <p:cNvPr id="12" name="Text 9"/>
          <p:cNvSpPr/>
          <p:nvPr/>
        </p:nvSpPr>
        <p:spPr>
          <a:xfrm>
            <a:off x="6462712" y="5676808"/>
            <a:ext cx="7191375" cy="6886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Полная независимость за 1800-4000 злотых в месяц. Полные удобства, но более высокие общие расходы. Лучше всего подходит для тех, кто ищет уединения.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6239828" y="6950393"/>
            <a:ext cx="7637145" cy="6886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Местоположение существенно влияет на цены на все типы жилья. Варианты в центре города требуют более высоких ставок.</a:t>
            </a:r>
            <a:endParaRPr lang="en-US" sz="1650" dirty="0"/>
          </a:p>
        </p:txBody>
      </p:sp>
      <p:pic>
        <p:nvPicPr>
          <p:cNvPr id="14" name="Obraz 1">
            <a:extLst>
              <a:ext uri="{FF2B5EF4-FFF2-40B4-BE49-F238E27FC236}">
                <a16:creationId xmlns:a16="http://schemas.microsoft.com/office/drawing/2014/main" id="{17F9D0DD-4FF4-F094-FFF7-8BA5BACEF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8388" cy="128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az 1" descr="University of Economics and Human Sciences in Warsaw">
            <a:extLst>
              <a:ext uri="{FF2B5EF4-FFF2-40B4-BE49-F238E27FC236}">
                <a16:creationId xmlns:a16="http://schemas.microsoft.com/office/drawing/2014/main" id="{2B6A8093-3430-1406-A867-B939F910D4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8919" y="56836"/>
            <a:ext cx="2690812" cy="562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36138" y="421243"/>
            <a:ext cx="5514261" cy="478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Разбивка стоимости аренды по городам</a:t>
            </a:r>
            <a:endParaRPr lang="en-US" sz="30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138" y="1206341"/>
            <a:ext cx="13558123" cy="759249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36138" y="8971121"/>
            <a:ext cx="13558123" cy="2451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Варшава остается самым дорогим польским городом для студентов. Небольшие города предлагают более бюджетные варианты. Большинство студентов тратят на проживание 501-800 злотых в месяц.</a:t>
            </a:r>
            <a:endParaRPr lang="en-US" sz="1200" dirty="0"/>
          </a:p>
        </p:txBody>
      </p:sp>
      <p:pic>
        <p:nvPicPr>
          <p:cNvPr id="5" name="Obraz 1">
            <a:extLst>
              <a:ext uri="{FF2B5EF4-FFF2-40B4-BE49-F238E27FC236}">
                <a16:creationId xmlns:a16="http://schemas.microsoft.com/office/drawing/2014/main" id="{993FF83C-FAC3-47BC-6805-4ACC7A17C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5873" y="122663"/>
            <a:ext cx="3608781" cy="11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1" descr="University of Economics and Human Sciences in Warsaw">
            <a:extLst>
              <a:ext uri="{FF2B5EF4-FFF2-40B4-BE49-F238E27FC236}">
                <a16:creationId xmlns:a16="http://schemas.microsoft.com/office/drawing/2014/main" id="{E86F57A8-36B5-DE71-6308-31F4487C85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053" y="205944"/>
            <a:ext cx="3963791" cy="828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68747" y="842248"/>
            <a:ext cx="7473077" cy="6092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Юридические аспекты аренды</a:t>
            </a:r>
            <a:endParaRPr lang="en-US" sz="3800" dirty="0"/>
          </a:p>
        </p:txBody>
      </p:sp>
      <p:sp>
        <p:nvSpPr>
          <p:cNvPr id="4" name="Shape 1"/>
          <p:cNvSpPr/>
          <p:nvPr/>
        </p:nvSpPr>
        <p:spPr>
          <a:xfrm>
            <a:off x="6168747" y="1963222"/>
            <a:ext cx="438626" cy="438626"/>
          </a:xfrm>
          <a:prstGeom prst="roundRect">
            <a:avLst>
              <a:gd name="adj" fmla="val 18671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1852" y="1999774"/>
            <a:ext cx="292418" cy="36552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802279" y="1963222"/>
            <a:ext cx="2437209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Гарантийный депозит</a:t>
            </a:r>
            <a:endParaRPr lang="en-US" sz="1900" dirty="0"/>
          </a:p>
        </p:txBody>
      </p:sp>
      <p:sp>
        <p:nvSpPr>
          <p:cNvPr id="7" name="Text 3"/>
          <p:cNvSpPr/>
          <p:nvPr/>
        </p:nvSpPr>
        <p:spPr>
          <a:xfrm>
            <a:off x="6802279" y="2384703"/>
            <a:ext cx="7145774" cy="6238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Двухмесячный гарантийный депозит является стандартной практикой. Сохраните документацию о состоянии недвижимости до заселения.</a:t>
            </a:r>
            <a:endParaRPr lang="en-US" sz="1500" dirty="0"/>
          </a:p>
        </p:txBody>
      </p:sp>
      <p:sp>
        <p:nvSpPr>
          <p:cNvPr id="8" name="Shape 4"/>
          <p:cNvSpPr/>
          <p:nvPr/>
        </p:nvSpPr>
        <p:spPr>
          <a:xfrm>
            <a:off x="6168747" y="3422809"/>
            <a:ext cx="438626" cy="438626"/>
          </a:xfrm>
          <a:prstGeom prst="roundRect">
            <a:avLst>
              <a:gd name="adj" fmla="val 18671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1852" y="3459361"/>
            <a:ext cx="292418" cy="36552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802279" y="3422809"/>
            <a:ext cx="2437209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Права арендатора</a:t>
            </a:r>
            <a:endParaRPr lang="en-US" sz="1900" dirty="0"/>
          </a:p>
        </p:txBody>
      </p:sp>
      <p:sp>
        <p:nvSpPr>
          <p:cNvPr id="11" name="Text 6"/>
          <p:cNvSpPr/>
          <p:nvPr/>
        </p:nvSpPr>
        <p:spPr>
          <a:xfrm>
            <a:off x="6802279" y="3844290"/>
            <a:ext cx="7145774" cy="6238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Польское законодательство защищает арендаторов. Арендодатели не могут выселить без надлежащего уведомления и законных оснований.</a:t>
            </a:r>
            <a:endParaRPr lang="en-US" sz="1500" dirty="0"/>
          </a:p>
        </p:txBody>
      </p:sp>
      <p:sp>
        <p:nvSpPr>
          <p:cNvPr id="12" name="Shape 7"/>
          <p:cNvSpPr/>
          <p:nvPr/>
        </p:nvSpPr>
        <p:spPr>
          <a:xfrm>
            <a:off x="6168747" y="4882396"/>
            <a:ext cx="438626" cy="438626"/>
          </a:xfrm>
          <a:prstGeom prst="roundRect">
            <a:avLst>
              <a:gd name="adj" fmla="val 18671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1852" y="4918948"/>
            <a:ext cx="292418" cy="365522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6802279" y="4882396"/>
            <a:ext cx="2437209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Договор аренды</a:t>
            </a:r>
            <a:endParaRPr lang="en-US" sz="1900" dirty="0"/>
          </a:p>
        </p:txBody>
      </p:sp>
      <p:sp>
        <p:nvSpPr>
          <p:cNvPr id="15" name="Text 9"/>
          <p:cNvSpPr/>
          <p:nvPr/>
        </p:nvSpPr>
        <p:spPr>
          <a:xfrm>
            <a:off x="6802279" y="5303877"/>
            <a:ext cx="7145774" cy="6238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Настаивайте на письменном соглашении на польском и английском языках. Определите обязанности по ремонту и коммунальным услугам.</a:t>
            </a:r>
            <a:endParaRPr lang="en-US" sz="1500" dirty="0"/>
          </a:p>
        </p:txBody>
      </p:sp>
      <p:sp>
        <p:nvSpPr>
          <p:cNvPr id="16" name="Shape 10"/>
          <p:cNvSpPr/>
          <p:nvPr/>
        </p:nvSpPr>
        <p:spPr>
          <a:xfrm>
            <a:off x="6168747" y="6341983"/>
            <a:ext cx="438626" cy="438626"/>
          </a:xfrm>
          <a:prstGeom prst="roundRect">
            <a:avLst>
              <a:gd name="adj" fmla="val 18671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1852" y="6378535"/>
            <a:ext cx="292418" cy="365522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6802279" y="6341983"/>
            <a:ext cx="2437209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Визовые требования</a:t>
            </a:r>
            <a:endParaRPr lang="en-US" sz="1900" dirty="0"/>
          </a:p>
        </p:txBody>
      </p:sp>
      <p:sp>
        <p:nvSpPr>
          <p:cNvPr id="19" name="Text 12"/>
          <p:cNvSpPr/>
          <p:nvPr/>
        </p:nvSpPr>
        <p:spPr>
          <a:xfrm>
            <a:off x="6802279" y="6763464"/>
            <a:ext cx="7145774" cy="6238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Для продления визы может потребоваться юридический адрес. Убедитесь, что ваша аренда соответствует этим требованиям.</a:t>
            </a:r>
            <a:endParaRPr lang="en-US" sz="1500" dirty="0"/>
          </a:p>
        </p:txBody>
      </p:sp>
      <p:pic>
        <p:nvPicPr>
          <p:cNvPr id="20" name="Obraz 1">
            <a:extLst>
              <a:ext uri="{FF2B5EF4-FFF2-40B4-BE49-F238E27FC236}">
                <a16:creationId xmlns:a16="http://schemas.microsoft.com/office/drawing/2014/main" id="{3B33F599-1671-311B-C260-A4F9F3D87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8388" cy="128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az 1" descr="University of Economics and Human Sciences in Warsaw">
            <a:extLst>
              <a:ext uri="{FF2B5EF4-FFF2-40B4-BE49-F238E27FC236}">
                <a16:creationId xmlns:a16="http://schemas.microsoft.com/office/drawing/2014/main" id="{A895CFFC-BC06-3ED0-4297-D118E86FA1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389" y="0"/>
            <a:ext cx="3963791" cy="828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60770" y="832961"/>
            <a:ext cx="7788593" cy="6020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Поиск подходящего жилья</a:t>
            </a:r>
            <a:endParaRPr lang="en-US" sz="37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0770" y="1724025"/>
            <a:ext cx="963335" cy="141815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413069" y="1916668"/>
            <a:ext cx="2875002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Университетское жилищное управление</a:t>
            </a:r>
            <a:endParaRPr lang="en-US" sz="1850" dirty="0"/>
          </a:p>
        </p:txBody>
      </p:sp>
      <p:sp>
        <p:nvSpPr>
          <p:cNvPr id="6" name="Text 2"/>
          <p:cNvSpPr/>
          <p:nvPr/>
        </p:nvSpPr>
        <p:spPr>
          <a:xfrm>
            <a:off x="7413069" y="2333268"/>
            <a:ext cx="6542961" cy="616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Первая остановка для подачи заявлений в общежитие и проверенных вариантов за пределами кампуса. Надежный, но ограниченный выбор.</a:t>
            </a:r>
            <a:endParaRPr lang="en-US" sz="15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0770" y="3142178"/>
            <a:ext cx="963335" cy="141815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413069" y="3334822"/>
            <a:ext cx="2408515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Онлайн-платформы</a:t>
            </a:r>
            <a:endParaRPr lang="en-US" sz="1850" dirty="0"/>
          </a:p>
        </p:txBody>
      </p:sp>
      <p:sp>
        <p:nvSpPr>
          <p:cNvPr id="9" name="Text 4"/>
          <p:cNvSpPr/>
          <p:nvPr/>
        </p:nvSpPr>
        <p:spPr>
          <a:xfrm>
            <a:off x="7413069" y="3751421"/>
            <a:ext cx="6542961" cy="616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Такие сайты, как Otodom, Gumtree и OLX, предлагают обширные списки. Следите за мошенничеством.</a:t>
            </a:r>
            <a:endParaRPr lang="en-US" sz="15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0770" y="4560332"/>
            <a:ext cx="963335" cy="141815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413069" y="4752975"/>
            <a:ext cx="2408515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Группы в социальных сетях</a:t>
            </a:r>
            <a:endParaRPr lang="en-US" sz="1850" dirty="0"/>
          </a:p>
        </p:txBody>
      </p:sp>
      <p:sp>
        <p:nvSpPr>
          <p:cNvPr id="12" name="Text 6"/>
          <p:cNvSpPr/>
          <p:nvPr/>
        </p:nvSpPr>
        <p:spPr>
          <a:xfrm>
            <a:off x="7413069" y="5169575"/>
            <a:ext cx="6542961" cy="616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В группах Facebook для иностранных студентов часто рассказывают о возможностях проживания. Сетевое преимущество.</a:t>
            </a:r>
            <a:endParaRPr lang="en-US" sz="15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0770" y="5978485"/>
            <a:ext cx="963335" cy="1418153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413069" y="6171128"/>
            <a:ext cx="2408515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Местные агентства</a:t>
            </a:r>
            <a:endParaRPr lang="en-US" sz="1850" dirty="0"/>
          </a:p>
        </p:txBody>
      </p:sp>
      <p:sp>
        <p:nvSpPr>
          <p:cNvPr id="15" name="Text 8"/>
          <p:cNvSpPr/>
          <p:nvPr/>
        </p:nvSpPr>
        <p:spPr>
          <a:xfrm>
            <a:off x="7413069" y="6587728"/>
            <a:ext cx="6542961" cy="616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Профессиональные услуги, но включает в себя плату за поиск. Больше вариантов размещения премиум-класса.</a:t>
            </a:r>
            <a:endParaRPr lang="en-US" sz="1500" dirty="0"/>
          </a:p>
        </p:txBody>
      </p:sp>
      <p:pic>
        <p:nvPicPr>
          <p:cNvPr id="16" name="Obraz 1">
            <a:extLst>
              <a:ext uri="{FF2B5EF4-FFF2-40B4-BE49-F238E27FC236}">
                <a16:creationId xmlns:a16="http://schemas.microsoft.com/office/drawing/2014/main" id="{9F96BE63-0192-2A6F-6457-40046F92E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8388" cy="128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az 1" descr="University of Economics and Human Sciences in Warsaw">
            <a:extLst>
              <a:ext uri="{FF2B5EF4-FFF2-40B4-BE49-F238E27FC236}">
                <a16:creationId xmlns:a16="http://schemas.microsoft.com/office/drawing/2014/main" id="{5D3D4BE8-D211-4F24-C44B-AC33A3B90F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2014" y="0"/>
            <a:ext cx="3116914" cy="651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92868"/>
            <a:ext cx="936593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Стратегии совместного размещения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873800" y="286035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Финансовые выгоды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73800" y="3441501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Снижение арендной платы на 40-60%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873800" y="3883699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Снижение затрат на коммунальные услуги на одного человека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873800" y="4325897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Общие предметы домашнего обихода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873800" y="4768095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Разделенные пакеты интернета и телевидения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893426" y="293604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Социальные преимущества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7893426" y="3517190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Встроенная социальная сеть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893426" y="3959388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Возможности культурного обмена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893426" y="4401586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Языковая практика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893426" y="4843784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Возможность совместного питания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843153" y="521148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Поиск соседей по комнате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843153" y="5792627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Услуги по подбору университетов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843153" y="6234825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Студенческие группы в Facebook</a:t>
            </a:r>
            <a:endParaRPr lang="en-US" sz="1750" dirty="0"/>
          </a:p>
        </p:txBody>
      </p:sp>
      <p:sp>
        <p:nvSpPr>
          <p:cNvPr id="16" name="Text 14"/>
          <p:cNvSpPr/>
          <p:nvPr/>
        </p:nvSpPr>
        <p:spPr>
          <a:xfrm>
            <a:off x="843153" y="6677023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Международные студенческие мероприятия</a:t>
            </a:r>
            <a:endParaRPr lang="en-US" sz="1750" dirty="0"/>
          </a:p>
        </p:txBody>
      </p:sp>
      <p:sp>
        <p:nvSpPr>
          <p:cNvPr id="17" name="Text 15"/>
          <p:cNvSpPr/>
          <p:nvPr/>
        </p:nvSpPr>
        <p:spPr>
          <a:xfrm>
            <a:off x="843153" y="7119221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Доски объявлений кафедр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785259" y="771652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Совместное проживание значительно сокращает индивидуальные расходы и улучшает ваш международный опыт.</a:t>
            </a:r>
            <a:endParaRPr lang="en-US" sz="1750" dirty="0"/>
          </a:p>
        </p:txBody>
      </p:sp>
      <p:pic>
        <p:nvPicPr>
          <p:cNvPr id="19" name="Obraz 1">
            <a:extLst>
              <a:ext uri="{FF2B5EF4-FFF2-40B4-BE49-F238E27FC236}">
                <a16:creationId xmlns:a16="http://schemas.microsoft.com/office/drawing/2014/main" id="{A97EE5F2-EF8B-D682-2EF7-57764BF68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8388" cy="128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az 1" descr="University of Economics and Human Sciences in Warsaw">
            <a:extLst>
              <a:ext uri="{FF2B5EF4-FFF2-40B4-BE49-F238E27FC236}">
                <a16:creationId xmlns:a16="http://schemas.microsoft.com/office/drawing/2014/main" id="{794DBF6F-D8AD-D374-F53E-F8CDA3A70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223" y="159569"/>
            <a:ext cx="3963791" cy="828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1519</Words>
  <Application>Microsoft Office PowerPoint</Application>
  <PresentationFormat>Custom</PresentationFormat>
  <Paragraphs>196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Instrument Sans Semi Bold</vt:lpstr>
      <vt:lpstr>Instrument Sans Medium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Badalli Nahid</cp:lastModifiedBy>
  <cp:revision>17</cp:revision>
  <dcterms:created xsi:type="dcterms:W3CDTF">2025-04-01T11:37:03Z</dcterms:created>
  <dcterms:modified xsi:type="dcterms:W3CDTF">2025-04-13T01:18:18Z</dcterms:modified>
</cp:coreProperties>
</file>