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7" r:id="rId19"/>
    <p:sldId id="278" r:id="rId20"/>
    <p:sldId id="284" r:id="rId21"/>
    <p:sldId id="285" r:id="rId22"/>
  </p:sldIdLst>
  <p:sldSz cx="14630400" cy="8229600"/>
  <p:notesSz cx="8229600" cy="14630400"/>
  <p:embeddedFontLst>
    <p:embeddedFont>
      <p:font typeface="Instrument Sans Medium" panose="020B0604020202020204" charset="0"/>
      <p:regular r:id="rId24"/>
    </p:embeddedFont>
    <p:embeddedFont>
      <p:font typeface="Instrument Sans Semi Bol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900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57764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Smart Renting in Poland: A Budgeting Workshop for International Students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624263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Welcome to your comprehensive guide for navigating Poland's rental market as an international student. With over 105,404 international students choosing Poland for their education, you're joining a growing community.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5331023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Living costs in Poland remain affordable, typically ranging from 1500-2500 PLN per month. This workshop will equip you with the knowledge to make smart financial decisions.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6280190" y="6691789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Obraz 1">
            <a:extLst>
              <a:ext uri="{FF2B5EF4-FFF2-40B4-BE49-F238E27FC236}">
                <a16:creationId xmlns:a16="http://schemas.microsoft.com/office/drawing/2014/main" id="{D3D10D24-DDF5-8DDA-0283-619D502F6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1" descr="University of Economics and Human Sciences in Warsaw">
            <a:extLst>
              <a:ext uri="{FF2B5EF4-FFF2-40B4-BE49-F238E27FC236}">
                <a16:creationId xmlns:a16="http://schemas.microsoft.com/office/drawing/2014/main" id="{5CCC20C3-B4E0-1AF9-AFEB-8CF9012935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23" y="159569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47405"/>
            <a:ext cx="814697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Transportation Considerations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309813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1400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Public Transit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630466"/>
            <a:ext cx="3990083" cy="19746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Comprehensive networks in major cities. Student passes cost 165 PLN for 3 months of unlimited travel. Significant savings over pay-per-ride options.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704" y="2309813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140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Cycling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5630585"/>
            <a:ext cx="412087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Poland's cities increasingly bike-friendly. Many universities offer bike rentals. Cost-effective and environmentally friendly option.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738" y="2309813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1400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Transportation Apps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5630466"/>
            <a:ext cx="412075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Jakdojade app provides comprehensive route planning. Most cities offer real-time tracking of public transit vehicles.</a:t>
            </a:r>
            <a:endParaRPr lang="en-US" sz="1750" dirty="0"/>
          </a:p>
        </p:txBody>
      </p:sp>
      <p:pic>
        <p:nvPicPr>
          <p:cNvPr id="12" name="Obraz 1">
            <a:extLst>
              <a:ext uri="{FF2B5EF4-FFF2-40B4-BE49-F238E27FC236}">
                <a16:creationId xmlns:a16="http://schemas.microsoft.com/office/drawing/2014/main" id="{DBF57A8E-769C-C8EF-534F-69B8467C9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11912" cy="1160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1" descr="University of Economics and Human Sciences in Warsaw">
            <a:extLst>
              <a:ext uri="{FF2B5EF4-FFF2-40B4-BE49-F238E27FC236}">
                <a16:creationId xmlns:a16="http://schemas.microsoft.com/office/drawing/2014/main" id="{F2AB49ED-2073-9093-A305-CEC125F603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23" y="159569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16109" y="417076"/>
            <a:ext cx="4608790" cy="4729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29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Food and Living Expenses</a:t>
            </a:r>
            <a:endParaRPr lang="en-US" sz="2950" dirty="0"/>
          </a:p>
        </p:txBody>
      </p:sp>
      <p:sp>
        <p:nvSpPr>
          <p:cNvPr id="4" name="Text 1"/>
          <p:cNvSpPr/>
          <p:nvPr/>
        </p:nvSpPr>
        <p:spPr>
          <a:xfrm>
            <a:off x="6016109" y="1192530"/>
            <a:ext cx="8084582" cy="4994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600 PLN</a:t>
            </a:r>
            <a:endParaRPr lang="en-US" sz="3900" dirty="0"/>
          </a:p>
        </p:txBody>
      </p:sp>
      <p:sp>
        <p:nvSpPr>
          <p:cNvPr id="5" name="Text 2"/>
          <p:cNvSpPr/>
          <p:nvPr/>
        </p:nvSpPr>
        <p:spPr>
          <a:xfrm>
            <a:off x="9112448" y="1881068"/>
            <a:ext cx="1891903" cy="236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4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Monthly Groceries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6016109" y="2208252"/>
            <a:ext cx="8084582" cy="24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1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Average student grocery budget at affordable supermarkets like Lidl, Biedronka, and Auchan</a:t>
            </a:r>
            <a:endParaRPr lang="en-US" sz="1150" dirty="0"/>
          </a:p>
        </p:txBody>
      </p:sp>
      <p:sp>
        <p:nvSpPr>
          <p:cNvPr id="7" name="Text 4"/>
          <p:cNvSpPr/>
          <p:nvPr/>
        </p:nvSpPr>
        <p:spPr>
          <a:xfrm>
            <a:off x="6016109" y="2979896"/>
            <a:ext cx="8084582" cy="4994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350 PLN</a:t>
            </a:r>
            <a:endParaRPr lang="en-US" sz="3900" dirty="0"/>
          </a:p>
        </p:txBody>
      </p:sp>
      <p:sp>
        <p:nvSpPr>
          <p:cNvPr id="8" name="Text 5"/>
          <p:cNvSpPr/>
          <p:nvPr/>
        </p:nvSpPr>
        <p:spPr>
          <a:xfrm>
            <a:off x="9112448" y="3668435"/>
            <a:ext cx="1891903" cy="236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4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Dining Out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6016109" y="3995618"/>
            <a:ext cx="8084582" cy="24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1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Monthly budget for occasional restaurant meals and coffee shops</a:t>
            </a:r>
            <a:endParaRPr lang="en-US" sz="1150" dirty="0"/>
          </a:p>
        </p:txBody>
      </p:sp>
      <p:sp>
        <p:nvSpPr>
          <p:cNvPr id="10" name="Text 7"/>
          <p:cNvSpPr/>
          <p:nvPr/>
        </p:nvSpPr>
        <p:spPr>
          <a:xfrm>
            <a:off x="6016109" y="4767263"/>
            <a:ext cx="8084582" cy="4994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10-30 PLN</a:t>
            </a:r>
            <a:endParaRPr lang="en-US" sz="3900" dirty="0"/>
          </a:p>
        </p:txBody>
      </p:sp>
      <p:sp>
        <p:nvSpPr>
          <p:cNvPr id="11" name="Text 8"/>
          <p:cNvSpPr/>
          <p:nvPr/>
        </p:nvSpPr>
        <p:spPr>
          <a:xfrm>
            <a:off x="9112448" y="5455801"/>
            <a:ext cx="1891903" cy="236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4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Student Lunch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6016109" y="5782985"/>
            <a:ext cx="8084582" cy="24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1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Average cost for a meal at university canteens or milk bars (bar mleczny)</a:t>
            </a:r>
            <a:endParaRPr lang="en-US" sz="1150" dirty="0"/>
          </a:p>
        </p:txBody>
      </p:sp>
      <p:sp>
        <p:nvSpPr>
          <p:cNvPr id="13" name="Text 10"/>
          <p:cNvSpPr/>
          <p:nvPr/>
        </p:nvSpPr>
        <p:spPr>
          <a:xfrm>
            <a:off x="6016109" y="6554629"/>
            <a:ext cx="8084582" cy="4994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30%</a:t>
            </a:r>
            <a:endParaRPr lang="en-US" sz="3900" dirty="0"/>
          </a:p>
        </p:txBody>
      </p:sp>
      <p:sp>
        <p:nvSpPr>
          <p:cNvPr id="14" name="Text 11"/>
          <p:cNvSpPr/>
          <p:nvPr/>
        </p:nvSpPr>
        <p:spPr>
          <a:xfrm>
            <a:off x="9112448" y="7243167"/>
            <a:ext cx="1891903" cy="236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4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Savings</a:t>
            </a:r>
            <a:endParaRPr lang="en-US" sz="1450" dirty="0"/>
          </a:p>
        </p:txBody>
      </p:sp>
      <p:sp>
        <p:nvSpPr>
          <p:cNvPr id="15" name="Text 12"/>
          <p:cNvSpPr/>
          <p:nvPr/>
        </p:nvSpPr>
        <p:spPr>
          <a:xfrm>
            <a:off x="6016109" y="7570351"/>
            <a:ext cx="8084582" cy="24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1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Potential savings by shopping at local markets and cooking at home</a:t>
            </a:r>
            <a:endParaRPr lang="en-US" sz="1150" dirty="0"/>
          </a:p>
        </p:txBody>
      </p:sp>
      <p:pic>
        <p:nvPicPr>
          <p:cNvPr id="16" name="Obraz 1">
            <a:extLst>
              <a:ext uri="{FF2B5EF4-FFF2-40B4-BE49-F238E27FC236}">
                <a16:creationId xmlns:a16="http://schemas.microsoft.com/office/drawing/2014/main" id="{111E64CA-7192-3E9D-094D-5A4B08AEF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1" descr="University of Economics and Human Sciences in Warsaw">
            <a:extLst>
              <a:ext uri="{FF2B5EF4-FFF2-40B4-BE49-F238E27FC236}">
                <a16:creationId xmlns:a16="http://schemas.microsoft.com/office/drawing/2014/main" id="{504C8541-D9DD-5A65-FDF0-0C3FCB4CE2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110" y="3019"/>
            <a:ext cx="373023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1603" y="1052513"/>
            <a:ext cx="5452824" cy="6028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Financial Planning Tools</a:t>
            </a:r>
            <a:endParaRPr lang="en-US" sz="37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1603" y="1944648"/>
            <a:ext cx="482322" cy="48232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61603" y="2619851"/>
            <a:ext cx="2404943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Budgeting Apps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6161603" y="3037046"/>
            <a:ext cx="2404943" cy="1234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Tools like Mint, YNAB, and local Polish options help track expenses in złoty and your home currency.</a:t>
            </a:r>
            <a:endParaRPr lang="en-US" sz="15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5869" y="1944648"/>
            <a:ext cx="482322" cy="48232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855869" y="2619851"/>
            <a:ext cx="2404943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Expense Tracking</a:t>
            </a: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8855869" y="3037046"/>
            <a:ext cx="2404943" cy="1234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Regular monitoring prevents overspending. Set alerts for bill payments and financial goals.</a:t>
            </a:r>
            <a:endParaRPr lang="en-US" sz="15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50134" y="1944648"/>
            <a:ext cx="482322" cy="48232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50134" y="2619851"/>
            <a:ext cx="2404943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Emergency Fund</a:t>
            </a:r>
            <a:endParaRPr lang="en-US" sz="1850" dirty="0"/>
          </a:p>
        </p:txBody>
      </p:sp>
      <p:sp>
        <p:nvSpPr>
          <p:cNvPr id="12" name="Text 6"/>
          <p:cNvSpPr/>
          <p:nvPr/>
        </p:nvSpPr>
        <p:spPr>
          <a:xfrm>
            <a:off x="11550134" y="3037046"/>
            <a:ext cx="2404943" cy="1234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Maintain savings equal to 3 months of expenses. Essential for international students far from home.</a:t>
            </a:r>
            <a:endParaRPr lang="en-US" sz="15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1603" y="4850249"/>
            <a:ext cx="482322" cy="482322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161603" y="5525453"/>
            <a:ext cx="2404943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Currency Exchange</a:t>
            </a:r>
            <a:endParaRPr lang="en-US" sz="1850" dirty="0"/>
          </a:p>
        </p:txBody>
      </p:sp>
      <p:sp>
        <p:nvSpPr>
          <p:cNvPr id="15" name="Text 8"/>
          <p:cNvSpPr/>
          <p:nvPr/>
        </p:nvSpPr>
        <p:spPr>
          <a:xfrm>
            <a:off x="6161603" y="5942648"/>
            <a:ext cx="2404943" cy="1234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Use Revolut, TransferWise, or Polish Kantor exchanges to minimize conversion fees.</a:t>
            </a:r>
            <a:endParaRPr lang="en-US" sz="1500" dirty="0"/>
          </a:p>
        </p:txBody>
      </p:sp>
      <p:pic>
        <p:nvPicPr>
          <p:cNvPr id="16" name="Obraz 1">
            <a:extLst>
              <a:ext uri="{FF2B5EF4-FFF2-40B4-BE49-F238E27FC236}">
                <a16:creationId xmlns:a16="http://schemas.microsoft.com/office/drawing/2014/main" id="{12F2B7AF-28C8-EABF-2976-EB4223CA6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1" descr="University of Economics and Human Sciences in Warsaw">
            <a:extLst>
              <a:ext uri="{FF2B5EF4-FFF2-40B4-BE49-F238E27FC236}">
                <a16:creationId xmlns:a16="http://schemas.microsoft.com/office/drawing/2014/main" id="{DC10C677-C27F-A269-5945-D0E019D709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314" y="108670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1130" y="546854"/>
            <a:ext cx="7754541" cy="12406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Health Insurance and Medical Costs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181130" y="2085142"/>
            <a:ext cx="3778091" cy="2746653"/>
          </a:xfrm>
          <a:prstGeom prst="roundRect">
            <a:avLst>
              <a:gd name="adj" fmla="val 3035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387227" y="2291239"/>
            <a:ext cx="283976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Insurance Requirements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387227" y="2720459"/>
            <a:ext cx="3365897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International students must have health insurance. EU students can use European Health Insurance Card (EHIC). Non-EU students need private coverage costing 50-200 PLN monthly.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10157698" y="2085142"/>
            <a:ext cx="3778091" cy="2746653"/>
          </a:xfrm>
          <a:prstGeom prst="roundRect">
            <a:avLst>
              <a:gd name="adj" fmla="val 3035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10363795" y="2291239"/>
            <a:ext cx="24811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Medical Services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10363795" y="2720459"/>
            <a:ext cx="3365897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Public healthcare accessible with insurance. Many universities have on-campus health centers. English-speaking doctors available in major cities at university clinics.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6181130" y="5030272"/>
            <a:ext cx="7754541" cy="1794034"/>
          </a:xfrm>
          <a:prstGeom prst="roundRect">
            <a:avLst>
              <a:gd name="adj" fmla="val 4647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6387227" y="5236369"/>
            <a:ext cx="24811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Prescription Costs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6387227" y="5665589"/>
            <a:ext cx="734234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Medications generally affordable compared to Western Europe and US. Student insurance often provides additional discount. Keep receipts for insurance claims.</a:t>
            </a:r>
            <a:endParaRPr lang="en-US" sz="1550" dirty="0"/>
          </a:p>
        </p:txBody>
      </p:sp>
      <p:pic>
        <p:nvPicPr>
          <p:cNvPr id="14" name="Obraz 1">
            <a:extLst>
              <a:ext uri="{FF2B5EF4-FFF2-40B4-BE49-F238E27FC236}">
                <a16:creationId xmlns:a16="http://schemas.microsoft.com/office/drawing/2014/main" id="{7D7B9105-4336-A377-21A6-B6D50356E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1" descr="University of Economics and Human Sciences in Warsaw">
            <a:extLst>
              <a:ext uri="{FF2B5EF4-FFF2-40B4-BE49-F238E27FC236}">
                <a16:creationId xmlns:a16="http://schemas.microsoft.com/office/drawing/2014/main" id="{C4AF3A4E-85C1-400D-05C4-BF4A5C7E60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3428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3040" y="582216"/>
            <a:ext cx="5712381" cy="657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Cost-Saving Strategies</a:t>
            </a:r>
            <a:endParaRPr lang="en-US" sz="4100" dirty="0"/>
          </a:p>
        </p:txBody>
      </p:sp>
      <p:sp>
        <p:nvSpPr>
          <p:cNvPr id="4" name="Shape 1"/>
          <p:cNvSpPr/>
          <p:nvPr/>
        </p:nvSpPr>
        <p:spPr>
          <a:xfrm>
            <a:off x="6223040" y="1792129"/>
            <a:ext cx="473512" cy="473512"/>
          </a:xfrm>
          <a:prstGeom prst="roundRect">
            <a:avLst>
              <a:gd name="adj" fmla="val 18668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919" y="1831538"/>
            <a:ext cx="315635" cy="39457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906935" y="1792129"/>
            <a:ext cx="2630805" cy="328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Student Discounts</a:t>
            </a:r>
            <a:endParaRPr lang="en-US" sz="2050" dirty="0"/>
          </a:p>
        </p:txBody>
      </p:sp>
      <p:sp>
        <p:nvSpPr>
          <p:cNvPr id="7" name="Text 3"/>
          <p:cNvSpPr/>
          <p:nvPr/>
        </p:nvSpPr>
        <p:spPr>
          <a:xfrm>
            <a:off x="6906935" y="2247186"/>
            <a:ext cx="6986826" cy="673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Your student ID provides discounts on transportation, museums, and restaurants. Always ask about student rates.</a:t>
            </a:r>
            <a:endParaRPr lang="en-US" sz="1650" dirty="0"/>
          </a:p>
        </p:txBody>
      </p:sp>
      <p:sp>
        <p:nvSpPr>
          <p:cNvPr id="8" name="Shape 4"/>
          <p:cNvSpPr/>
          <p:nvPr/>
        </p:nvSpPr>
        <p:spPr>
          <a:xfrm>
            <a:off x="6223040" y="3367683"/>
            <a:ext cx="473512" cy="473512"/>
          </a:xfrm>
          <a:prstGeom prst="roundRect">
            <a:avLst>
              <a:gd name="adj" fmla="val 18668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919" y="3407093"/>
            <a:ext cx="315635" cy="39457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906935" y="3367683"/>
            <a:ext cx="2630805" cy="328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Free Events</a:t>
            </a:r>
            <a:endParaRPr lang="en-US" sz="2050" dirty="0"/>
          </a:p>
        </p:txBody>
      </p:sp>
      <p:sp>
        <p:nvSpPr>
          <p:cNvPr id="11" name="Text 6"/>
          <p:cNvSpPr/>
          <p:nvPr/>
        </p:nvSpPr>
        <p:spPr>
          <a:xfrm>
            <a:off x="6906935" y="3822740"/>
            <a:ext cx="6986826" cy="673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Universities host numerous free cultural events, lectures, and social gatherings. Great for entertainment and networking.</a:t>
            </a:r>
            <a:endParaRPr lang="en-US" sz="1650" dirty="0"/>
          </a:p>
        </p:txBody>
      </p:sp>
      <p:sp>
        <p:nvSpPr>
          <p:cNvPr id="12" name="Shape 7"/>
          <p:cNvSpPr/>
          <p:nvPr/>
        </p:nvSpPr>
        <p:spPr>
          <a:xfrm>
            <a:off x="6223040" y="4943237"/>
            <a:ext cx="473512" cy="473512"/>
          </a:xfrm>
          <a:prstGeom prst="roundRect">
            <a:avLst>
              <a:gd name="adj" fmla="val 18668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919" y="4982647"/>
            <a:ext cx="315635" cy="39457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906935" y="4943237"/>
            <a:ext cx="2990731" cy="328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Second-Hand Shopping</a:t>
            </a:r>
            <a:endParaRPr lang="en-US" sz="2050" dirty="0"/>
          </a:p>
        </p:txBody>
      </p:sp>
      <p:sp>
        <p:nvSpPr>
          <p:cNvPr id="15" name="Text 9"/>
          <p:cNvSpPr/>
          <p:nvPr/>
        </p:nvSpPr>
        <p:spPr>
          <a:xfrm>
            <a:off x="6906935" y="5398294"/>
            <a:ext cx="6986826" cy="673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Platforms like OLX and Facebook Marketplace offer affordable furniture and household items. End-of-term student sales provide great deals.</a:t>
            </a:r>
            <a:endParaRPr lang="en-US" sz="1650" dirty="0"/>
          </a:p>
        </p:txBody>
      </p:sp>
      <p:sp>
        <p:nvSpPr>
          <p:cNvPr id="16" name="Shape 10"/>
          <p:cNvSpPr/>
          <p:nvPr/>
        </p:nvSpPr>
        <p:spPr>
          <a:xfrm>
            <a:off x="6223040" y="6518791"/>
            <a:ext cx="473512" cy="473512"/>
          </a:xfrm>
          <a:prstGeom prst="roundRect">
            <a:avLst>
              <a:gd name="adj" fmla="val 18668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1919" y="6558201"/>
            <a:ext cx="315635" cy="394573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6906935" y="6518791"/>
            <a:ext cx="2630805" cy="328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Home Cooking</a:t>
            </a:r>
            <a:endParaRPr lang="en-US" sz="2050" dirty="0"/>
          </a:p>
        </p:txBody>
      </p:sp>
      <p:sp>
        <p:nvSpPr>
          <p:cNvPr id="19" name="Text 12"/>
          <p:cNvSpPr/>
          <p:nvPr/>
        </p:nvSpPr>
        <p:spPr>
          <a:xfrm>
            <a:off x="6906935" y="6973848"/>
            <a:ext cx="6986826" cy="673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Preparing meals at home can save up to 70% compared to dining out. Community cooking with roommates maximizes savings.</a:t>
            </a:r>
            <a:endParaRPr lang="en-US" sz="1650" dirty="0"/>
          </a:p>
        </p:txBody>
      </p:sp>
      <p:pic>
        <p:nvPicPr>
          <p:cNvPr id="20" name="Obraz 1">
            <a:extLst>
              <a:ext uri="{FF2B5EF4-FFF2-40B4-BE49-F238E27FC236}">
                <a16:creationId xmlns:a16="http://schemas.microsoft.com/office/drawing/2014/main" id="{A14961F6-2BE7-7D36-5DFD-3EC5284E9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1" descr="University of Economics and Human Sciences in Warsaw">
            <a:extLst>
              <a:ext uri="{FF2B5EF4-FFF2-40B4-BE49-F238E27FC236}">
                <a16:creationId xmlns:a16="http://schemas.microsoft.com/office/drawing/2014/main" id="{C7618ADF-AA0E-9151-11FC-D006434D0B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6771" y="230332"/>
            <a:ext cx="2463804" cy="51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16717" y="777002"/>
            <a:ext cx="7370326" cy="5628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Avoiding Common Rental Mistakes</a:t>
            </a:r>
            <a:endParaRPr lang="en-US" sz="3500" dirty="0"/>
          </a:p>
        </p:txBody>
      </p:sp>
      <p:sp>
        <p:nvSpPr>
          <p:cNvPr id="4" name="Shape 1"/>
          <p:cNvSpPr/>
          <p:nvPr/>
        </p:nvSpPr>
        <p:spPr>
          <a:xfrm>
            <a:off x="6319242" y="1609844"/>
            <a:ext cx="22860" cy="5842635"/>
          </a:xfrm>
          <a:prstGeom prst="roundRect">
            <a:avLst>
              <a:gd name="adj" fmla="val 330883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6498967" y="2003465"/>
            <a:ext cx="540187" cy="22860"/>
          </a:xfrm>
          <a:prstGeom prst="roundRect">
            <a:avLst>
              <a:gd name="adj" fmla="val 330883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6116657" y="1812369"/>
            <a:ext cx="405170" cy="405170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166" y="1846064"/>
            <a:ext cx="270034" cy="33766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219712" y="1789867"/>
            <a:ext cx="2251115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Research First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7219712" y="2179201"/>
            <a:ext cx="6780371" cy="576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Investigate neighborhood safety, proximity to campus, and available amenities. Check transportation connections and travel times.</a:t>
            </a:r>
            <a:endParaRPr lang="en-US" sz="1400" dirty="0"/>
          </a:p>
        </p:txBody>
      </p:sp>
      <p:sp>
        <p:nvSpPr>
          <p:cNvPr id="10" name="Shape 6"/>
          <p:cNvSpPr/>
          <p:nvPr/>
        </p:nvSpPr>
        <p:spPr>
          <a:xfrm>
            <a:off x="6498967" y="3509129"/>
            <a:ext cx="540187" cy="22860"/>
          </a:xfrm>
          <a:prstGeom prst="roundRect">
            <a:avLst>
              <a:gd name="adj" fmla="val 330883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7"/>
          <p:cNvSpPr/>
          <p:nvPr/>
        </p:nvSpPr>
        <p:spPr>
          <a:xfrm>
            <a:off x="6116657" y="3318034"/>
            <a:ext cx="405170" cy="405170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8"/>
          <p:cNvSpPr/>
          <p:nvPr/>
        </p:nvSpPr>
        <p:spPr>
          <a:xfrm>
            <a:off x="6184166" y="3351728"/>
            <a:ext cx="270034" cy="3376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2</a:t>
            </a:r>
            <a:endParaRPr lang="en-US" sz="2100" dirty="0"/>
          </a:p>
        </p:txBody>
      </p:sp>
      <p:sp>
        <p:nvSpPr>
          <p:cNvPr id="13" name="Text 9"/>
          <p:cNvSpPr/>
          <p:nvPr/>
        </p:nvSpPr>
        <p:spPr>
          <a:xfrm>
            <a:off x="7219712" y="3295531"/>
            <a:ext cx="2251115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Contract Review</a:t>
            </a:r>
            <a:endParaRPr lang="en-US" sz="1750" dirty="0"/>
          </a:p>
        </p:txBody>
      </p:sp>
      <p:sp>
        <p:nvSpPr>
          <p:cNvPr id="14" name="Text 10"/>
          <p:cNvSpPr/>
          <p:nvPr/>
        </p:nvSpPr>
        <p:spPr>
          <a:xfrm>
            <a:off x="7219712" y="3684865"/>
            <a:ext cx="6780371" cy="576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Never sign a contract you don't understand. Have Polish-speaking friend or university office review terms.</a:t>
            </a:r>
            <a:endParaRPr lang="en-US" sz="1400" dirty="0"/>
          </a:p>
        </p:txBody>
      </p:sp>
      <p:sp>
        <p:nvSpPr>
          <p:cNvPr id="15" name="Shape 11"/>
          <p:cNvSpPr/>
          <p:nvPr/>
        </p:nvSpPr>
        <p:spPr>
          <a:xfrm>
            <a:off x="6498967" y="5014793"/>
            <a:ext cx="540187" cy="22860"/>
          </a:xfrm>
          <a:prstGeom prst="roundRect">
            <a:avLst>
              <a:gd name="adj" fmla="val 330883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2"/>
          <p:cNvSpPr/>
          <p:nvPr/>
        </p:nvSpPr>
        <p:spPr>
          <a:xfrm>
            <a:off x="6116657" y="4823698"/>
            <a:ext cx="405170" cy="405170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166" y="4857393"/>
            <a:ext cx="270034" cy="337661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7219712" y="4801195"/>
            <a:ext cx="2251115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Document Condition</a:t>
            </a:r>
            <a:endParaRPr lang="en-US" sz="1750" dirty="0"/>
          </a:p>
        </p:txBody>
      </p:sp>
      <p:sp>
        <p:nvSpPr>
          <p:cNvPr id="19" name="Text 14"/>
          <p:cNvSpPr/>
          <p:nvPr/>
        </p:nvSpPr>
        <p:spPr>
          <a:xfrm>
            <a:off x="7219712" y="5190530"/>
            <a:ext cx="6780371" cy="576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Take photos of any existing damage before moving in. Create written inventory signed by both parties.</a:t>
            </a:r>
            <a:endParaRPr lang="en-US" sz="1400" dirty="0"/>
          </a:p>
        </p:txBody>
      </p:sp>
      <p:sp>
        <p:nvSpPr>
          <p:cNvPr id="20" name="Shape 15"/>
          <p:cNvSpPr/>
          <p:nvPr/>
        </p:nvSpPr>
        <p:spPr>
          <a:xfrm>
            <a:off x="6498967" y="6520458"/>
            <a:ext cx="540187" cy="22860"/>
          </a:xfrm>
          <a:prstGeom prst="roundRect">
            <a:avLst>
              <a:gd name="adj" fmla="val 330883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Shape 16"/>
          <p:cNvSpPr/>
          <p:nvPr/>
        </p:nvSpPr>
        <p:spPr>
          <a:xfrm>
            <a:off x="6116657" y="6329363"/>
            <a:ext cx="405170" cy="405170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4166" y="6363057"/>
            <a:ext cx="270034" cy="337661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7219712" y="6306860"/>
            <a:ext cx="2251115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Know Your Rights</a:t>
            </a:r>
            <a:endParaRPr lang="en-US" sz="1750" dirty="0"/>
          </a:p>
        </p:txBody>
      </p:sp>
      <p:sp>
        <p:nvSpPr>
          <p:cNvPr id="24" name="Text 18"/>
          <p:cNvSpPr/>
          <p:nvPr/>
        </p:nvSpPr>
        <p:spPr>
          <a:xfrm>
            <a:off x="7219712" y="6696194"/>
            <a:ext cx="6780371" cy="576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Familiarize yourself with Polish tenant protections. University legal services can provide advice.</a:t>
            </a:r>
            <a:endParaRPr lang="en-US" sz="1400" dirty="0"/>
          </a:p>
        </p:txBody>
      </p:sp>
      <p:pic>
        <p:nvPicPr>
          <p:cNvPr id="25" name="Obraz 1">
            <a:extLst>
              <a:ext uri="{FF2B5EF4-FFF2-40B4-BE49-F238E27FC236}">
                <a16:creationId xmlns:a16="http://schemas.microsoft.com/office/drawing/2014/main" id="{8B217DFC-6F1A-5138-28EE-888C6BE55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Obraz 1" descr="University of Economics and Human Sciences in Warsaw">
            <a:extLst>
              <a:ext uri="{FF2B5EF4-FFF2-40B4-BE49-F238E27FC236}">
                <a16:creationId xmlns:a16="http://schemas.microsoft.com/office/drawing/2014/main" id="{01BAB643-4142-223F-8F2B-2EA5D705EE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683" y="159569"/>
            <a:ext cx="3166331" cy="661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0660" y="917496"/>
            <a:ext cx="7548920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Technology and Rental Search</a:t>
            </a:r>
            <a:endParaRPr lang="en-US" sz="4150" dirty="0"/>
          </a:p>
        </p:txBody>
      </p:sp>
      <p:sp>
        <p:nvSpPr>
          <p:cNvPr id="7" name="Shape 4"/>
          <p:cNvSpPr/>
          <p:nvPr/>
        </p:nvSpPr>
        <p:spPr>
          <a:xfrm>
            <a:off x="6493874" y="2515245"/>
            <a:ext cx="159425" cy="1140143"/>
          </a:xfrm>
          <a:prstGeom prst="roundRect">
            <a:avLst>
              <a:gd name="adj" fmla="val 56022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6972267" y="2515245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Virtual Tours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6972267" y="2975064"/>
            <a:ext cx="6858119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Request video calls to view properties remotely. Particularly useful when searching from abroad before arrival.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6812843" y="3868033"/>
            <a:ext cx="159425" cy="1140143"/>
          </a:xfrm>
          <a:prstGeom prst="roundRect">
            <a:avLst>
              <a:gd name="adj" fmla="val 56022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7291236" y="3868033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Payment Security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7291236" y="4327853"/>
            <a:ext cx="6539151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Use secure bank transfers for payments. Never send cash or use unsecured money transfer services.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7131811" y="5220821"/>
            <a:ext cx="159425" cy="1140143"/>
          </a:xfrm>
          <a:prstGeom prst="roundRect">
            <a:avLst>
              <a:gd name="adj" fmla="val 56022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7610204" y="5220821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Digital Contracts</a:t>
            </a:r>
            <a:endParaRPr lang="en-US" sz="2050" dirty="0"/>
          </a:p>
        </p:txBody>
      </p:sp>
      <p:sp>
        <p:nvSpPr>
          <p:cNvPr id="15" name="Text 12"/>
          <p:cNvSpPr/>
          <p:nvPr/>
        </p:nvSpPr>
        <p:spPr>
          <a:xfrm>
            <a:off x="7610204" y="5680641"/>
            <a:ext cx="6220182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Many landlords now offer digital contracts with translation features. Ensure they're legally binding.</a:t>
            </a:r>
            <a:endParaRPr lang="en-US" sz="1650" dirty="0"/>
          </a:p>
        </p:txBody>
      </p:sp>
      <p:pic>
        <p:nvPicPr>
          <p:cNvPr id="16" name="Obraz 1">
            <a:extLst>
              <a:ext uri="{FF2B5EF4-FFF2-40B4-BE49-F238E27FC236}">
                <a16:creationId xmlns:a16="http://schemas.microsoft.com/office/drawing/2014/main" id="{DB65546B-4610-0C38-DF9D-A4EDCFC6D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1" descr="University of Economics and Human Sciences in Warsaw">
            <a:extLst>
              <a:ext uri="{FF2B5EF4-FFF2-40B4-BE49-F238E27FC236}">
                <a16:creationId xmlns:a16="http://schemas.microsoft.com/office/drawing/2014/main" id="{62AF9D72-7D36-10FE-9DAE-3B841B437A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23" y="159569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36715"/>
            <a:ext cx="651974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Cultural Adaptation Tips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0" y="2645093"/>
            <a:ext cx="3120747" cy="312074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608" y="2645093"/>
            <a:ext cx="3120866" cy="3120866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5926" y="2645093"/>
            <a:ext cx="3120747" cy="3120747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8124" y="2645093"/>
            <a:ext cx="3120866" cy="3120866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793790" y="6167080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Understanding Polish rental culture helps build positive relationships. Communication is key, even with language barriers. Learn basic Polish phrases for apartment-related conversations.</a:t>
            </a:r>
            <a:endParaRPr lang="en-US" sz="1750" dirty="0"/>
          </a:p>
        </p:txBody>
      </p:sp>
      <p:pic>
        <p:nvPicPr>
          <p:cNvPr id="8" name="Obraz 1">
            <a:extLst>
              <a:ext uri="{FF2B5EF4-FFF2-40B4-BE49-F238E27FC236}">
                <a16:creationId xmlns:a16="http://schemas.microsoft.com/office/drawing/2014/main" id="{26D37062-7C09-CFC5-E017-E588BFC9C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1" descr="University of Economics and Human Sciences in Warsaw">
            <a:extLst>
              <a:ext uri="{FF2B5EF4-FFF2-40B4-BE49-F238E27FC236}">
                <a16:creationId xmlns:a16="http://schemas.microsoft.com/office/drawing/2014/main" id="{94661036-A0D6-8104-1AC4-C27A839DB1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23" y="159569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29966"/>
            <a:ext cx="780728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Technology and Connectivity</a:t>
            </a:r>
            <a:endParaRPr lang="en-US" sz="4450" dirty="0"/>
          </a:p>
        </p:txBody>
      </p:sp>
      <p:sp>
        <p:nvSpPr>
          <p:cNvPr id="8" name="Text 6"/>
          <p:cNvSpPr/>
          <p:nvPr/>
        </p:nvSpPr>
        <p:spPr>
          <a:xfrm>
            <a:off x="2723543" y="308717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Mobile Plans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2723543" y="3668315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Prepaid options: 20-50 PLN month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2723543" y="4135903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Major providers: Play, Orange, T-Mobile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8065570" y="308717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Free WiFi Locations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8065570" y="3668315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University campus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8065570" y="4110514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Public libraries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8065570" y="455271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Most cafés and restaurants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8065570" y="4994910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Municipal hotspots in city centers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793790" y="5873710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Reliable internet is essential for studies. Most student accommodations offer high-speed options. Mobile coverage is excellent throughout Poland.</a:t>
            </a:r>
            <a:endParaRPr lang="en-US" sz="1750" dirty="0"/>
          </a:p>
        </p:txBody>
      </p:sp>
      <p:pic>
        <p:nvPicPr>
          <p:cNvPr id="19" name="Obraz 1">
            <a:extLst>
              <a:ext uri="{FF2B5EF4-FFF2-40B4-BE49-F238E27FC236}">
                <a16:creationId xmlns:a16="http://schemas.microsoft.com/office/drawing/2014/main" id="{75E70020-4496-0D64-4820-22365A6E8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1" descr="University of Economics and Human Sciences in Warsaw">
            <a:extLst>
              <a:ext uri="{FF2B5EF4-FFF2-40B4-BE49-F238E27FC236}">
                <a16:creationId xmlns:a16="http://schemas.microsoft.com/office/drawing/2014/main" id="{E6D1C0C8-6980-BB66-20A5-E9553F61C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23" y="159569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288"/>
            <a:ext cx="772108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Sustainable Living Strategies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131695"/>
            <a:ext cx="2173724" cy="1306949"/>
          </a:xfrm>
          <a:prstGeom prst="roundRect">
            <a:avLst>
              <a:gd name="adj" fmla="val 728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167" y="2585799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194328" y="23585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Energy Efficiency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3194328" y="2848928"/>
            <a:ext cx="37409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Replace bulbs with LED alternatives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3080861" y="3423404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5"/>
          <p:cNvSpPr/>
          <p:nvPr/>
        </p:nvSpPr>
        <p:spPr>
          <a:xfrm>
            <a:off x="793790" y="3551992"/>
            <a:ext cx="4347567" cy="1306949"/>
          </a:xfrm>
          <a:prstGeom prst="roundRect">
            <a:avLst>
              <a:gd name="adj" fmla="val 728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089" y="4006096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68171" y="37788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Waste Management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368171" y="4269224"/>
            <a:ext cx="309288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Learn Polish recycling system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5254704" y="4843701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9"/>
          <p:cNvSpPr/>
          <p:nvPr/>
        </p:nvSpPr>
        <p:spPr>
          <a:xfrm>
            <a:off x="793790" y="4972288"/>
            <a:ext cx="6521410" cy="1306949"/>
          </a:xfrm>
          <a:prstGeom prst="roundRect">
            <a:avLst>
              <a:gd name="adj" fmla="val 728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011" y="5426393"/>
            <a:ext cx="318968" cy="3986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42014" y="5199102"/>
            <a:ext cx="286523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Green Transportation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42014" y="5689521"/>
            <a:ext cx="286619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Use bikes and public transit</a:t>
            </a:r>
            <a:endParaRPr lang="en-US" sz="1750" dirty="0"/>
          </a:p>
        </p:txBody>
      </p:sp>
      <p:sp>
        <p:nvSpPr>
          <p:cNvPr id="17" name="Text 12"/>
          <p:cNvSpPr/>
          <p:nvPr/>
        </p:nvSpPr>
        <p:spPr>
          <a:xfrm>
            <a:off x="793790" y="6534388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Polish universities increasingly emphasize sustainability. Many student accommodations now feature energy-efficient appliances and recycling facilities. Sustainability practices often translate to cost savings.</a:t>
            </a:r>
            <a:endParaRPr lang="en-US" sz="1750" dirty="0"/>
          </a:p>
        </p:txBody>
      </p:sp>
      <p:pic>
        <p:nvPicPr>
          <p:cNvPr id="18" name="Obraz 1">
            <a:extLst>
              <a:ext uri="{FF2B5EF4-FFF2-40B4-BE49-F238E27FC236}">
                <a16:creationId xmlns:a16="http://schemas.microsoft.com/office/drawing/2014/main" id="{758BAF99-E8DE-60BC-E649-78E154754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08089" cy="98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az 1" descr="University of Economics and Human Sciences in Warsaw">
            <a:extLst>
              <a:ext uri="{FF2B5EF4-FFF2-40B4-BE49-F238E27FC236}">
                <a16:creationId xmlns:a16="http://schemas.microsoft.com/office/drawing/2014/main" id="{B62D9F29-BDA2-E976-D83D-87A44BB24B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983" y="155742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6963" y="832723"/>
            <a:ext cx="7762875" cy="12330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Why Poland? Student Destination Insights</a:t>
            </a:r>
            <a:endParaRPr lang="en-US" sz="38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963" y="2361605"/>
            <a:ext cx="493157" cy="49315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76963" y="3052048"/>
            <a:ext cx="2390299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179 Countries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6176963" y="3478530"/>
            <a:ext cx="2390299" cy="1262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Students from around the world choose Poland for its diverse academic environment.</a:t>
            </a:r>
            <a:endParaRPr lang="en-US" sz="15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3132" y="2361605"/>
            <a:ext cx="493157" cy="49315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863132" y="3052048"/>
            <a:ext cx="2390418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Growing Numbers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8863132" y="3478530"/>
            <a:ext cx="2390418" cy="1262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International student population increases yearly, creating multicultural campuses.</a:t>
            </a:r>
            <a:endParaRPr lang="en-US" sz="15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9420" y="2361605"/>
            <a:ext cx="493157" cy="49315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49420" y="3052048"/>
            <a:ext cx="2390418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Affordable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11549420" y="3478530"/>
            <a:ext cx="2390418" cy="1262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Lower tuition and living costs compared to Western European countries.</a:t>
            </a:r>
            <a:endParaRPr lang="en-US" sz="15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6963" y="5332928"/>
            <a:ext cx="493157" cy="493157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176963" y="6023372"/>
            <a:ext cx="2390299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Quality Education</a:t>
            </a:r>
            <a:endParaRPr lang="en-US" sz="1900" dirty="0"/>
          </a:p>
        </p:txBody>
      </p:sp>
      <p:sp>
        <p:nvSpPr>
          <p:cNvPr id="15" name="Text 8"/>
          <p:cNvSpPr/>
          <p:nvPr/>
        </p:nvSpPr>
        <p:spPr>
          <a:xfrm>
            <a:off x="6176963" y="6449854"/>
            <a:ext cx="2390299" cy="9469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Numerous English-language programs with international recognition.</a:t>
            </a:r>
            <a:endParaRPr lang="en-US" sz="1550" dirty="0"/>
          </a:p>
        </p:txBody>
      </p:sp>
      <p:pic>
        <p:nvPicPr>
          <p:cNvPr id="16" name="Obraz 1">
            <a:extLst>
              <a:ext uri="{FF2B5EF4-FFF2-40B4-BE49-F238E27FC236}">
                <a16:creationId xmlns:a16="http://schemas.microsoft.com/office/drawing/2014/main" id="{BE4B6569-5DD1-1DDC-5434-3EB714B15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1" descr="University of Economics and Human Sciences in Warsaw">
            <a:extLst>
              <a:ext uri="{FF2B5EF4-FFF2-40B4-BE49-F238E27FC236}">
                <a16:creationId xmlns:a16="http://schemas.microsoft.com/office/drawing/2014/main" id="{22AC127C-CCE3-C3A5-4EAE-5547EF1256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760" y="41515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019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59222" y="777241"/>
            <a:ext cx="5592366" cy="6363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Resources and Support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6198989" y="1501735"/>
            <a:ext cx="3757613" cy="2705100"/>
          </a:xfrm>
          <a:prstGeom prst="roundRect">
            <a:avLst>
              <a:gd name="adj" fmla="val 3161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410206" y="1712952"/>
            <a:ext cx="2545199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University Services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6410206" y="2153245"/>
            <a:ext cx="3335179" cy="325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International student office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6410206" y="2550200"/>
            <a:ext cx="3335179" cy="325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Housing department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6410206" y="2947154"/>
            <a:ext cx="3335179" cy="325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Student rights advocate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6410206" y="3344108"/>
            <a:ext cx="3335179" cy="325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Financial counseling services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0160198" y="1501735"/>
            <a:ext cx="3757613" cy="2705100"/>
          </a:xfrm>
          <a:prstGeom prst="roundRect">
            <a:avLst>
              <a:gd name="adj" fmla="val 3161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10371415" y="1712952"/>
            <a:ext cx="2545199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Community Support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10371415" y="2153245"/>
            <a:ext cx="3335179" cy="325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Erasmus Student Network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10371415" y="2550200"/>
            <a:ext cx="3335179" cy="6515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Country-specific student associations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10371415" y="3272909"/>
            <a:ext cx="3335179" cy="325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Field of study groups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10371415" y="3669863"/>
            <a:ext cx="3335179" cy="325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Alumni mentorship programs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6198989" y="4410432"/>
            <a:ext cx="7718822" cy="2379345"/>
          </a:xfrm>
          <a:prstGeom prst="roundRect">
            <a:avLst>
              <a:gd name="adj" fmla="val 3594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6410206" y="4621649"/>
            <a:ext cx="2545199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External Resources</a:t>
            </a:r>
            <a:endParaRPr lang="en-US" sz="2000" dirty="0"/>
          </a:p>
        </p:txBody>
      </p:sp>
      <p:sp>
        <p:nvSpPr>
          <p:cNvPr id="18" name="Text 15"/>
          <p:cNvSpPr/>
          <p:nvPr/>
        </p:nvSpPr>
        <p:spPr>
          <a:xfrm>
            <a:off x="6410206" y="5061942"/>
            <a:ext cx="7296388" cy="325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City tenant associations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6410206" y="5458897"/>
            <a:ext cx="7296388" cy="325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Embassy services</a:t>
            </a:r>
            <a:endParaRPr lang="en-US" sz="1600" dirty="0"/>
          </a:p>
        </p:txBody>
      </p:sp>
      <p:sp>
        <p:nvSpPr>
          <p:cNvPr id="20" name="Text 17"/>
          <p:cNvSpPr/>
          <p:nvPr/>
        </p:nvSpPr>
        <p:spPr>
          <a:xfrm>
            <a:off x="6410206" y="5855851"/>
            <a:ext cx="7296388" cy="325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Legal aid offices</a:t>
            </a:r>
            <a:endParaRPr lang="en-US" sz="1600" dirty="0"/>
          </a:p>
        </p:txBody>
      </p:sp>
      <p:sp>
        <p:nvSpPr>
          <p:cNvPr id="21" name="Text 18"/>
          <p:cNvSpPr/>
          <p:nvPr/>
        </p:nvSpPr>
        <p:spPr>
          <a:xfrm>
            <a:off x="6410206" y="6252805"/>
            <a:ext cx="7296388" cy="325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Financial literacy workshops</a:t>
            </a:r>
            <a:endParaRPr lang="en-US" sz="1600" dirty="0"/>
          </a:p>
        </p:txBody>
      </p:sp>
      <p:sp>
        <p:nvSpPr>
          <p:cNvPr id="22" name="Text 19"/>
          <p:cNvSpPr/>
          <p:nvPr/>
        </p:nvSpPr>
        <p:spPr>
          <a:xfrm>
            <a:off x="6198989" y="7018734"/>
            <a:ext cx="7718822" cy="6515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Never hesitate to seek help when needed. Polish universities offer comprehensive support services specifically for international students.</a:t>
            </a:r>
            <a:endParaRPr lang="en-US" sz="1600" dirty="0"/>
          </a:p>
        </p:txBody>
      </p:sp>
      <p:pic>
        <p:nvPicPr>
          <p:cNvPr id="23" name="Obraz 1">
            <a:extLst>
              <a:ext uri="{FF2B5EF4-FFF2-40B4-BE49-F238E27FC236}">
                <a16:creationId xmlns:a16="http://schemas.microsoft.com/office/drawing/2014/main" id="{F20292AE-47A6-6CE7-03FA-8E79491A6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Obraz 1" descr="University of Economics and Human Sciences in Warsaw">
            <a:extLst>
              <a:ext uri="{FF2B5EF4-FFF2-40B4-BE49-F238E27FC236}">
                <a16:creationId xmlns:a16="http://schemas.microsoft.com/office/drawing/2014/main" id="{6264AE98-A1CA-070D-8347-9058A9A957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116" y="40727"/>
            <a:ext cx="3184546" cy="665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16324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5671" y="2639139"/>
            <a:ext cx="5671661" cy="540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Your Smart Renting Journey</a:t>
            </a:r>
            <a:endParaRPr lang="en-US" sz="3400" dirty="0"/>
          </a:p>
        </p:txBody>
      </p:sp>
      <p:sp>
        <p:nvSpPr>
          <p:cNvPr id="4" name="Text 1"/>
          <p:cNvSpPr/>
          <p:nvPr/>
        </p:nvSpPr>
        <p:spPr>
          <a:xfrm>
            <a:off x="605671" y="3525917"/>
            <a:ext cx="6579751" cy="571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44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179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2718435" y="4313158"/>
            <a:ext cx="2354223" cy="270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7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Countries Represented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605671" y="4687372"/>
            <a:ext cx="6579751" cy="276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3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Join a truly global student community in Poland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7444978" y="3525917"/>
            <a:ext cx="6579751" cy="571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44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40%</a:t>
            </a:r>
            <a:endParaRPr lang="en-US" sz="4450" dirty="0"/>
          </a:p>
        </p:txBody>
      </p:sp>
      <p:sp>
        <p:nvSpPr>
          <p:cNvPr id="8" name="Text 5"/>
          <p:cNvSpPr/>
          <p:nvPr/>
        </p:nvSpPr>
        <p:spPr>
          <a:xfrm>
            <a:off x="9653230" y="4313158"/>
            <a:ext cx="2163247" cy="270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7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Cost Savings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7444978" y="4687372"/>
            <a:ext cx="6579751" cy="276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3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Average savings compared to Western European countries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605671" y="5569863"/>
            <a:ext cx="6579751" cy="571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44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105K+</a:t>
            </a:r>
            <a:endParaRPr lang="en-US" sz="4450" dirty="0"/>
          </a:p>
        </p:txBody>
      </p:sp>
      <p:sp>
        <p:nvSpPr>
          <p:cNvPr id="11" name="Text 8"/>
          <p:cNvSpPr/>
          <p:nvPr/>
        </p:nvSpPr>
        <p:spPr>
          <a:xfrm>
            <a:off x="2759273" y="6357104"/>
            <a:ext cx="2272546" cy="270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7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International Students</a:t>
            </a:r>
            <a:endParaRPr lang="en-US" sz="1700" dirty="0"/>
          </a:p>
        </p:txBody>
      </p:sp>
      <p:sp>
        <p:nvSpPr>
          <p:cNvPr id="12" name="Text 9"/>
          <p:cNvSpPr/>
          <p:nvPr/>
        </p:nvSpPr>
        <p:spPr>
          <a:xfrm>
            <a:off x="605671" y="6731318"/>
            <a:ext cx="6579751" cy="276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3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And growing every year across Polish universities</a:t>
            </a:r>
            <a:endParaRPr lang="en-US" sz="1350" dirty="0"/>
          </a:p>
        </p:txBody>
      </p:sp>
      <p:sp>
        <p:nvSpPr>
          <p:cNvPr id="13" name="Text 10"/>
          <p:cNvSpPr/>
          <p:nvPr/>
        </p:nvSpPr>
        <p:spPr>
          <a:xfrm>
            <a:off x="7444978" y="5569863"/>
            <a:ext cx="6579751" cy="571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44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100%</a:t>
            </a:r>
            <a:endParaRPr lang="en-US" sz="4450" dirty="0"/>
          </a:p>
        </p:txBody>
      </p:sp>
      <p:sp>
        <p:nvSpPr>
          <p:cNvPr id="14" name="Text 11"/>
          <p:cNvSpPr/>
          <p:nvPr/>
        </p:nvSpPr>
        <p:spPr>
          <a:xfrm>
            <a:off x="9653230" y="6357104"/>
            <a:ext cx="2163247" cy="270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7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Success Rate</a:t>
            </a:r>
            <a:endParaRPr lang="en-US" sz="1700" dirty="0"/>
          </a:p>
        </p:txBody>
      </p:sp>
      <p:sp>
        <p:nvSpPr>
          <p:cNvPr id="15" name="Text 12"/>
          <p:cNvSpPr/>
          <p:nvPr/>
        </p:nvSpPr>
        <p:spPr>
          <a:xfrm>
            <a:off x="7444978" y="6731318"/>
            <a:ext cx="6579751" cy="276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3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With knowledge and preparation, your Polish adventure awaits!</a:t>
            </a:r>
            <a:endParaRPr lang="en-US" sz="1350" dirty="0"/>
          </a:p>
        </p:txBody>
      </p:sp>
      <p:sp>
        <p:nvSpPr>
          <p:cNvPr id="16" name="Text 13"/>
          <p:cNvSpPr/>
          <p:nvPr/>
        </p:nvSpPr>
        <p:spPr>
          <a:xfrm>
            <a:off x="605671" y="7202924"/>
            <a:ext cx="13419058" cy="5538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You now have the tools to navigate Poland's rental market confidently. Use this knowledge to create a comfortable, affordable living situation while embracing your international education adventure!</a:t>
            </a:r>
            <a:endParaRPr lang="en-US" sz="1350" dirty="0"/>
          </a:p>
        </p:txBody>
      </p:sp>
      <p:pic>
        <p:nvPicPr>
          <p:cNvPr id="17" name="Obraz 1">
            <a:extLst>
              <a:ext uri="{FF2B5EF4-FFF2-40B4-BE49-F238E27FC236}">
                <a16:creationId xmlns:a16="http://schemas.microsoft.com/office/drawing/2014/main" id="{2D7167A2-F002-EF18-2A35-16C2797A9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az 1" descr="University of Economics and Human Sciences in Warsaw">
            <a:extLst>
              <a:ext uri="{FF2B5EF4-FFF2-40B4-BE49-F238E27FC236}">
                <a16:creationId xmlns:a16="http://schemas.microsoft.com/office/drawing/2014/main" id="{261FC796-A7F7-D542-2FC2-A03C1E11B6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402588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60571"/>
            <a:ext cx="1056620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Understanding the Polish Rental Market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23710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Winter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2861429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Higher demand and prices (1300-3200 PLN)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1922978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31" y="2686050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3710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Spring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2861429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Semester transitions drive market activity (1500-3500 PLN)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1922978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604" y="3074551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00503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Summer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1" y="5495449"/>
            <a:ext cx="4443214" cy="124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More affordable options available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(1100-3000 PLN)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1922978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103" y="5300424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48235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Fall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313998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Academic year begins, competitive market (1500-3500 PLN)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1922978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230" y="4911923"/>
            <a:ext cx="339328" cy="424220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793790" y="6743105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The Polish rental market varies significantly by season and location. Warsaw, Krakow, Gdansk, and Wroclaw remain the most popular student cities.</a:t>
            </a:r>
            <a:endParaRPr lang="en-US" sz="1750" dirty="0"/>
          </a:p>
        </p:txBody>
      </p:sp>
      <p:pic>
        <p:nvPicPr>
          <p:cNvPr id="20" name="Obraz 1">
            <a:extLst>
              <a:ext uri="{FF2B5EF4-FFF2-40B4-BE49-F238E27FC236}">
                <a16:creationId xmlns:a16="http://schemas.microsoft.com/office/drawing/2014/main" id="{C9C19B14-860B-92E1-C1A3-033D7C942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97151" cy="80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1" descr="University of Economics and Human Sciences in Warsaw">
            <a:extLst>
              <a:ext uri="{FF2B5EF4-FFF2-40B4-BE49-F238E27FC236}">
                <a16:creationId xmlns:a16="http://schemas.microsoft.com/office/drawing/2014/main" id="{71968A60-8073-BD13-1E6E-3C390DDF8F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13" y="24433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02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9828" y="591979"/>
            <a:ext cx="7637145" cy="13454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Accommodation Options Overview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6239828" y="2260283"/>
            <a:ext cx="3710940" cy="2632829"/>
          </a:xfrm>
          <a:prstGeom prst="roundRect">
            <a:avLst>
              <a:gd name="adj" fmla="val 3434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462713" y="2483168"/>
            <a:ext cx="2838093" cy="336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University Dormitories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6462713" y="2948583"/>
            <a:ext cx="3265170" cy="17216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Most affordable option at 500-1300 PLN monthly. Limited availability but excellent for networking. Basic amenities with shared facilities.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10166033" y="2260283"/>
            <a:ext cx="3710940" cy="2632829"/>
          </a:xfrm>
          <a:prstGeom prst="roundRect">
            <a:avLst>
              <a:gd name="adj" fmla="val 3434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10388918" y="2483168"/>
            <a:ext cx="2690812" cy="336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Shared Apartments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10388918" y="2948583"/>
            <a:ext cx="3265170" cy="17216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Popular choice costing 900-1800 PLN monthly per room. Balance between privacy and affordability. Cultural exchange opportunities.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6239828" y="5108377"/>
            <a:ext cx="7637145" cy="1599843"/>
          </a:xfrm>
          <a:prstGeom prst="roundRect">
            <a:avLst>
              <a:gd name="adj" fmla="val 5651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6462713" y="5331262"/>
            <a:ext cx="2690812" cy="336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Private Rentals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6462713" y="5796677"/>
            <a:ext cx="7191375" cy="688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Complete independence at 1800-4000 PLN monthly. Full amenities but higher overall costs. Best for those seeking privacy.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6239828" y="6950393"/>
            <a:ext cx="7637145" cy="688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Location significantly impacts pricing across all accommodation types. City center options command higher rates.</a:t>
            </a:r>
            <a:endParaRPr lang="en-US" sz="1650" dirty="0"/>
          </a:p>
        </p:txBody>
      </p:sp>
      <p:pic>
        <p:nvPicPr>
          <p:cNvPr id="14" name="Obraz 1">
            <a:extLst>
              <a:ext uri="{FF2B5EF4-FFF2-40B4-BE49-F238E27FC236}">
                <a16:creationId xmlns:a16="http://schemas.microsoft.com/office/drawing/2014/main" id="{17F9D0DD-4FF4-F094-FFF7-8BA5BACEF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1" descr="University of Economics and Human Sciences in Warsaw">
            <a:extLst>
              <a:ext uri="{FF2B5EF4-FFF2-40B4-BE49-F238E27FC236}">
                <a16:creationId xmlns:a16="http://schemas.microsoft.com/office/drawing/2014/main" id="{2B6A8093-3430-1406-A867-B939F910D4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919" y="56836"/>
            <a:ext cx="2690812" cy="562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6138" y="421243"/>
            <a:ext cx="5514261" cy="478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Rental Cost Breakdown by City</a:t>
            </a:r>
            <a:endParaRPr lang="en-US" sz="3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38" y="1206341"/>
            <a:ext cx="13558123" cy="759249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36138" y="8971121"/>
            <a:ext cx="13558123" cy="245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Warsaw remains the most expensive Polish city for students. Smaller cities offer more budget-friendly options. Most students spend 501-800 zloty monthly on accommodation.</a:t>
            </a:r>
            <a:endParaRPr lang="en-US" sz="1200" dirty="0"/>
          </a:p>
        </p:txBody>
      </p:sp>
      <p:pic>
        <p:nvPicPr>
          <p:cNvPr id="5" name="Obraz 1">
            <a:extLst>
              <a:ext uri="{FF2B5EF4-FFF2-40B4-BE49-F238E27FC236}">
                <a16:creationId xmlns:a16="http://schemas.microsoft.com/office/drawing/2014/main" id="{993FF83C-FAC3-47BC-6805-4ACC7A17C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5873" y="122663"/>
            <a:ext cx="3608781" cy="11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1" descr="University of Economics and Human Sciences in Warsaw">
            <a:extLst>
              <a:ext uri="{FF2B5EF4-FFF2-40B4-BE49-F238E27FC236}">
                <a16:creationId xmlns:a16="http://schemas.microsoft.com/office/drawing/2014/main" id="{E86F57A8-36B5-DE71-6308-31F4487C85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053" y="205944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8747" y="842248"/>
            <a:ext cx="7473077" cy="6092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Legal Considerations for Renting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6168747" y="1963222"/>
            <a:ext cx="438626" cy="438626"/>
          </a:xfrm>
          <a:prstGeom prst="roundRect">
            <a:avLst>
              <a:gd name="adj" fmla="val 18671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852" y="1999774"/>
            <a:ext cx="292418" cy="36552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802279" y="1963222"/>
            <a:ext cx="2437209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Security Deposit</a:t>
            </a:r>
            <a:endParaRPr lang="en-US" sz="1900" dirty="0"/>
          </a:p>
        </p:txBody>
      </p:sp>
      <p:sp>
        <p:nvSpPr>
          <p:cNvPr id="7" name="Text 3"/>
          <p:cNvSpPr/>
          <p:nvPr/>
        </p:nvSpPr>
        <p:spPr>
          <a:xfrm>
            <a:off x="6802279" y="2384703"/>
            <a:ext cx="7145774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Two-month security deposit is standard practice. Keep documentation of property condition before moving in.</a:t>
            </a:r>
            <a:endParaRPr lang="en-US" sz="1500" dirty="0"/>
          </a:p>
        </p:txBody>
      </p:sp>
      <p:sp>
        <p:nvSpPr>
          <p:cNvPr id="8" name="Shape 4"/>
          <p:cNvSpPr/>
          <p:nvPr/>
        </p:nvSpPr>
        <p:spPr>
          <a:xfrm>
            <a:off x="6168747" y="3422809"/>
            <a:ext cx="438626" cy="438626"/>
          </a:xfrm>
          <a:prstGeom prst="roundRect">
            <a:avLst>
              <a:gd name="adj" fmla="val 18671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852" y="3459361"/>
            <a:ext cx="292418" cy="36552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802279" y="3422809"/>
            <a:ext cx="2437209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Tenant Rights</a:t>
            </a:r>
            <a:endParaRPr lang="en-US" sz="1900" dirty="0"/>
          </a:p>
        </p:txBody>
      </p:sp>
      <p:sp>
        <p:nvSpPr>
          <p:cNvPr id="11" name="Text 6"/>
          <p:cNvSpPr/>
          <p:nvPr/>
        </p:nvSpPr>
        <p:spPr>
          <a:xfrm>
            <a:off x="6802279" y="3844290"/>
            <a:ext cx="7145774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Polish law protects tenants. Landlords cannot evict without proper notice and legal grounds.</a:t>
            </a:r>
            <a:endParaRPr lang="en-US" sz="1500" dirty="0"/>
          </a:p>
        </p:txBody>
      </p:sp>
      <p:sp>
        <p:nvSpPr>
          <p:cNvPr id="12" name="Shape 7"/>
          <p:cNvSpPr/>
          <p:nvPr/>
        </p:nvSpPr>
        <p:spPr>
          <a:xfrm>
            <a:off x="6168747" y="4882396"/>
            <a:ext cx="438626" cy="438626"/>
          </a:xfrm>
          <a:prstGeom prst="roundRect">
            <a:avLst>
              <a:gd name="adj" fmla="val 18671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1852" y="4918948"/>
            <a:ext cx="292418" cy="365522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802279" y="4882396"/>
            <a:ext cx="2437209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Rental Contract</a:t>
            </a:r>
            <a:endParaRPr lang="en-US" sz="1900" dirty="0"/>
          </a:p>
        </p:txBody>
      </p:sp>
      <p:sp>
        <p:nvSpPr>
          <p:cNvPr id="15" name="Text 9"/>
          <p:cNvSpPr/>
          <p:nvPr/>
        </p:nvSpPr>
        <p:spPr>
          <a:xfrm>
            <a:off x="6802279" y="5303877"/>
            <a:ext cx="7145774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Insist on a written agreement in both Polish and English. Define responsibilities for repairs and utilities.</a:t>
            </a:r>
            <a:endParaRPr lang="en-US" sz="1500" dirty="0"/>
          </a:p>
        </p:txBody>
      </p:sp>
      <p:sp>
        <p:nvSpPr>
          <p:cNvPr id="16" name="Shape 10"/>
          <p:cNvSpPr/>
          <p:nvPr/>
        </p:nvSpPr>
        <p:spPr>
          <a:xfrm>
            <a:off x="6168747" y="6341983"/>
            <a:ext cx="438626" cy="438626"/>
          </a:xfrm>
          <a:prstGeom prst="roundRect">
            <a:avLst>
              <a:gd name="adj" fmla="val 18671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1852" y="6378535"/>
            <a:ext cx="292418" cy="365522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6802279" y="6341983"/>
            <a:ext cx="2437209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Visa Requirements</a:t>
            </a:r>
            <a:endParaRPr lang="en-US" sz="1900" dirty="0"/>
          </a:p>
        </p:txBody>
      </p:sp>
      <p:sp>
        <p:nvSpPr>
          <p:cNvPr id="19" name="Text 12"/>
          <p:cNvSpPr/>
          <p:nvPr/>
        </p:nvSpPr>
        <p:spPr>
          <a:xfrm>
            <a:off x="6802279" y="6763464"/>
            <a:ext cx="7145774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Registered address may be required for visa extensions. Ensure your rental meets these requirements.</a:t>
            </a:r>
            <a:endParaRPr lang="en-US" sz="1500" dirty="0"/>
          </a:p>
        </p:txBody>
      </p:sp>
      <p:pic>
        <p:nvPicPr>
          <p:cNvPr id="20" name="Obraz 1">
            <a:extLst>
              <a:ext uri="{FF2B5EF4-FFF2-40B4-BE49-F238E27FC236}">
                <a16:creationId xmlns:a16="http://schemas.microsoft.com/office/drawing/2014/main" id="{3B33F599-1671-311B-C260-A4F9F3D87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1" descr="University of Economics and Human Sciences in Warsaw">
            <a:extLst>
              <a:ext uri="{FF2B5EF4-FFF2-40B4-BE49-F238E27FC236}">
                <a16:creationId xmlns:a16="http://schemas.microsoft.com/office/drawing/2014/main" id="{A895CFFC-BC06-3ED0-4297-D118E86FA1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389" y="0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0770" y="832961"/>
            <a:ext cx="7788593" cy="602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Finding the Right Accommodation</a:t>
            </a:r>
            <a:endParaRPr lang="en-US" sz="37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770" y="1724025"/>
            <a:ext cx="963335" cy="141815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13069" y="1916668"/>
            <a:ext cx="2875002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University Housing Office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7413069" y="2333268"/>
            <a:ext cx="6542961" cy="616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First stop for dormitory applications and vetted off-campus options. Reliable but limited selection.</a:t>
            </a:r>
            <a:endParaRPr lang="en-US" sz="15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0770" y="3142178"/>
            <a:ext cx="963335" cy="141815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413069" y="3334822"/>
            <a:ext cx="2408515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Online Platforms</a:t>
            </a: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7413069" y="3751421"/>
            <a:ext cx="6542961" cy="616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Sites like Otodom, Gumtree, and OLX offer extensive listings. Watch for scams.</a:t>
            </a:r>
            <a:endParaRPr lang="en-US" sz="15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0770" y="4560332"/>
            <a:ext cx="963335" cy="141815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413069" y="4752975"/>
            <a:ext cx="2408515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Social Media Groups</a:t>
            </a:r>
            <a:endParaRPr lang="en-US" sz="1850" dirty="0"/>
          </a:p>
        </p:txBody>
      </p:sp>
      <p:sp>
        <p:nvSpPr>
          <p:cNvPr id="12" name="Text 6"/>
          <p:cNvSpPr/>
          <p:nvPr/>
        </p:nvSpPr>
        <p:spPr>
          <a:xfrm>
            <a:off x="7413069" y="5169575"/>
            <a:ext cx="6542961" cy="616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Facebook groups for international students often share housing opportunities. Networking advantage.</a:t>
            </a:r>
            <a:endParaRPr lang="en-US" sz="15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0770" y="5978485"/>
            <a:ext cx="963335" cy="1418153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413069" y="6171128"/>
            <a:ext cx="2408515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Local Agencies</a:t>
            </a:r>
            <a:endParaRPr lang="en-US" sz="1850" dirty="0"/>
          </a:p>
        </p:txBody>
      </p:sp>
      <p:sp>
        <p:nvSpPr>
          <p:cNvPr id="15" name="Text 8"/>
          <p:cNvSpPr/>
          <p:nvPr/>
        </p:nvSpPr>
        <p:spPr>
          <a:xfrm>
            <a:off x="7413069" y="6587728"/>
            <a:ext cx="6542961" cy="616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Professional service but includes finder's fee. More options for premium accommodations.</a:t>
            </a:r>
            <a:endParaRPr lang="en-US" sz="1500" dirty="0"/>
          </a:p>
        </p:txBody>
      </p:sp>
      <p:pic>
        <p:nvPicPr>
          <p:cNvPr id="16" name="Obraz 1">
            <a:extLst>
              <a:ext uri="{FF2B5EF4-FFF2-40B4-BE49-F238E27FC236}">
                <a16:creationId xmlns:a16="http://schemas.microsoft.com/office/drawing/2014/main" id="{9F96BE63-0192-2A6F-6457-40046F92E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1" descr="University of Economics and Human Sciences in Warsaw">
            <a:extLst>
              <a:ext uri="{FF2B5EF4-FFF2-40B4-BE49-F238E27FC236}">
                <a16:creationId xmlns:a16="http://schemas.microsoft.com/office/drawing/2014/main" id="{5D3D4BE8-D211-4F24-C44B-AC33A3B90F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2014" y="0"/>
            <a:ext cx="3116914" cy="651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92868"/>
            <a:ext cx="936593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Shared Accommodation Strategies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2686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Financial Benefits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849767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Reduced rent by 40-60%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291965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Lower utility costs per person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734163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Shared household items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176361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Split internet and TV packages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5332928" y="32686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Social Advantages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5332928" y="3849767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Built-in social network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5332928" y="4291965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Cultural exchange opportunities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5332928" y="4734163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Language practice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5332928" y="5176361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Shared meal possibilities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9872067" y="32686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Finding Roommates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9872067" y="3849767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University matching services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9872067" y="4291965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Student Facebook groups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9872067" y="4734163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International student events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793790" y="5873710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Shared living drastically reduces individual expenses while enhancing your international experience.</a:t>
            </a:r>
            <a:endParaRPr lang="en-US" sz="1750" dirty="0"/>
          </a:p>
        </p:txBody>
      </p:sp>
      <p:pic>
        <p:nvPicPr>
          <p:cNvPr id="19" name="Obraz 1">
            <a:extLst>
              <a:ext uri="{FF2B5EF4-FFF2-40B4-BE49-F238E27FC236}">
                <a16:creationId xmlns:a16="http://schemas.microsoft.com/office/drawing/2014/main" id="{A97EE5F2-EF8B-D682-2EF7-57764BF68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1" descr="University of Economics and Human Sciences in Warsaw">
            <a:extLst>
              <a:ext uri="{FF2B5EF4-FFF2-40B4-BE49-F238E27FC236}">
                <a16:creationId xmlns:a16="http://schemas.microsoft.com/office/drawing/2014/main" id="{794DBF6F-D8AD-D374-F53E-F8CDA3A70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23" y="159569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8185" y="564237"/>
            <a:ext cx="6035040" cy="641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Utility Cost Management</a:t>
            </a:r>
            <a:endParaRPr lang="en-US" sz="4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967" y="3274338"/>
            <a:ext cx="7916347" cy="791634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9240" y="5879902"/>
            <a:ext cx="346234" cy="432792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6967" y="3274338"/>
            <a:ext cx="7916347" cy="7916347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5870" y="4273272"/>
            <a:ext cx="346234" cy="432792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6967" y="3274338"/>
            <a:ext cx="7916347" cy="7916347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7939" y="4273272"/>
            <a:ext cx="346234" cy="432792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6967" y="3274338"/>
            <a:ext cx="7916347" cy="7916347"/>
          </a:xfrm>
          <a:prstGeom prst="rect">
            <a:avLst/>
          </a:prstGeom>
        </p:spPr>
      </p:pic>
      <p:pic>
        <p:nvPicPr>
          <p:cNvPr id="10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84569" y="5879902"/>
            <a:ext cx="346234" cy="432792"/>
          </a:xfrm>
          <a:prstGeom prst="rect">
            <a:avLst/>
          </a:prstGeom>
        </p:spPr>
      </p:pic>
      <p:sp>
        <p:nvSpPr>
          <p:cNvPr id="11" name="Text 1"/>
          <p:cNvSpPr/>
          <p:nvPr/>
        </p:nvSpPr>
        <p:spPr>
          <a:xfrm>
            <a:off x="718185" y="7463195"/>
            <a:ext cx="13194030" cy="3283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Average utility costs total </a:t>
            </a:r>
            <a:r>
              <a:rPr lang="en-US" sz="160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approximately 700 PLN </a:t>
            </a: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monthly. Many rental agreements include some utilities, so verify what's covered.</a:t>
            </a:r>
            <a:endParaRPr lang="en-US" sz="1600" dirty="0"/>
          </a:p>
        </p:txBody>
      </p:sp>
      <p:sp>
        <p:nvSpPr>
          <p:cNvPr id="12" name="Text 2"/>
          <p:cNvSpPr/>
          <p:nvPr/>
        </p:nvSpPr>
        <p:spPr>
          <a:xfrm>
            <a:off x="969407" y="2901196"/>
            <a:ext cx="2565083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Electricity</a:t>
            </a:r>
            <a:endParaRPr lang="en-US" sz="2000" dirty="0"/>
          </a:p>
        </p:txBody>
      </p:sp>
      <p:sp>
        <p:nvSpPr>
          <p:cNvPr id="13" name="Text 3"/>
          <p:cNvSpPr/>
          <p:nvPr/>
        </p:nvSpPr>
        <p:spPr>
          <a:xfrm>
            <a:off x="718185" y="3344823"/>
            <a:ext cx="3067645" cy="985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100-200 PLN monthly. Higher in winter due to shorter daylight hours.</a:t>
            </a:r>
            <a:endParaRPr lang="en-US" sz="1600" dirty="0"/>
          </a:p>
        </p:txBody>
      </p:sp>
      <p:sp>
        <p:nvSpPr>
          <p:cNvPr id="14" name="Text 4"/>
          <p:cNvSpPr/>
          <p:nvPr/>
        </p:nvSpPr>
        <p:spPr>
          <a:xfrm>
            <a:off x="4250958" y="2004871"/>
            <a:ext cx="2565083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Heating</a:t>
            </a:r>
            <a:endParaRPr lang="en-US" sz="2000" dirty="0"/>
          </a:p>
        </p:txBody>
      </p:sp>
      <p:sp>
        <p:nvSpPr>
          <p:cNvPr id="15" name="Text 5"/>
          <p:cNvSpPr/>
          <p:nvPr/>
        </p:nvSpPr>
        <p:spPr>
          <a:xfrm>
            <a:off x="3996155" y="2391138"/>
            <a:ext cx="3067645" cy="985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160-350 PLN monthly. Significant seasonal variation with winter peaks.</a:t>
            </a:r>
            <a:endParaRPr lang="en-US" sz="1600" dirty="0"/>
          </a:p>
        </p:txBody>
      </p:sp>
      <p:sp>
        <p:nvSpPr>
          <p:cNvPr id="16" name="Text 6"/>
          <p:cNvSpPr/>
          <p:nvPr/>
        </p:nvSpPr>
        <p:spPr>
          <a:xfrm>
            <a:off x="7720251" y="1615916"/>
            <a:ext cx="2565083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Internet</a:t>
            </a:r>
            <a:endParaRPr lang="en-US" sz="2000" dirty="0"/>
          </a:p>
        </p:txBody>
      </p:sp>
      <p:sp>
        <p:nvSpPr>
          <p:cNvPr id="17" name="Text 7"/>
          <p:cNvSpPr/>
          <p:nvPr/>
        </p:nvSpPr>
        <p:spPr>
          <a:xfrm>
            <a:off x="7469029" y="2059543"/>
            <a:ext cx="3067645" cy="985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40-100PLN monthly for high-speed connection. Student discounts sometimes available.</a:t>
            </a:r>
            <a:endParaRPr lang="en-US" sz="1600" dirty="0"/>
          </a:p>
        </p:txBody>
      </p:sp>
      <p:sp>
        <p:nvSpPr>
          <p:cNvPr id="18" name="Text 8"/>
          <p:cNvSpPr/>
          <p:nvPr/>
        </p:nvSpPr>
        <p:spPr>
          <a:xfrm>
            <a:off x="11095792" y="3229570"/>
            <a:ext cx="2565083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Water</a:t>
            </a:r>
            <a:endParaRPr lang="en-US" sz="2000" dirty="0"/>
          </a:p>
        </p:txBody>
      </p:sp>
      <p:sp>
        <p:nvSpPr>
          <p:cNvPr id="19" name="Text 9"/>
          <p:cNvSpPr/>
          <p:nvPr/>
        </p:nvSpPr>
        <p:spPr>
          <a:xfrm>
            <a:off x="10844451" y="3673197"/>
            <a:ext cx="3067764" cy="656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80-150 PLN monthly. Often included in dormitory fees.</a:t>
            </a:r>
            <a:endParaRPr lang="en-US" sz="1600" dirty="0"/>
          </a:p>
        </p:txBody>
      </p:sp>
      <p:pic>
        <p:nvPicPr>
          <p:cNvPr id="20" name="Obraz 1">
            <a:extLst>
              <a:ext uri="{FF2B5EF4-FFF2-40B4-BE49-F238E27FC236}">
                <a16:creationId xmlns:a16="http://schemas.microsoft.com/office/drawing/2014/main" id="{6BA91A62-EAD0-A224-FA54-05D83814D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792" y="1456750"/>
            <a:ext cx="3256156" cy="114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1" descr="University of Economics and Human Sciences in Warsaw">
            <a:extLst>
              <a:ext uri="{FF2B5EF4-FFF2-40B4-BE49-F238E27FC236}">
                <a16:creationId xmlns:a16="http://schemas.microsoft.com/office/drawing/2014/main" id="{13421344-CE41-DA2E-0136-36A7E622F2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23" y="159569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1416</Words>
  <Application>Microsoft Office PowerPoint</Application>
  <PresentationFormat>Custom</PresentationFormat>
  <Paragraphs>211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Instrument Sans Medium</vt:lpstr>
      <vt:lpstr>Arial</vt:lpstr>
      <vt:lpstr>Instrument Sans Semi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Badalli Nahid</cp:lastModifiedBy>
  <cp:revision>13</cp:revision>
  <dcterms:created xsi:type="dcterms:W3CDTF">2025-04-01T11:37:03Z</dcterms:created>
  <dcterms:modified xsi:type="dcterms:W3CDTF">2025-04-13T01:16:56Z</dcterms:modified>
</cp:coreProperties>
</file>