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86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85" r:id="rId22"/>
  </p:sldIdLst>
  <p:sldSz cx="14630400" cy="8229600"/>
  <p:notesSz cx="8229600" cy="14630400"/>
  <p:embeddedFontLst>
    <p:embeddedFont>
      <p:font typeface="Instrument Sans Medium" panose="020B0604020202020204" charset="0"/>
      <p:regular r:id="rId24"/>
    </p:embeddedFont>
    <p:embeddedFont>
      <p:font typeface="Instrument Sans Semi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0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1">
            <a:extLst>
              <a:ext uri="{FF2B5EF4-FFF2-40B4-BE49-F238E27FC236}">
                <a16:creationId xmlns:a16="http://schemas.microsoft.com/office/drawing/2014/main" id="{A0E86338-E13D-E2EC-DE52-AF4D6FEF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10" y="246625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University of Economics and Human Sciences in Warsaw">
            <a:extLst>
              <a:ext uri="{FF2B5EF4-FFF2-40B4-BE49-F238E27FC236}">
                <a16:creationId xmlns:a16="http://schemas.microsoft.com/office/drawing/2014/main" id="{4B65BCE8-12E5-7504-01FE-0E576F59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476957"/>
            <a:ext cx="3963791" cy="8281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389B98-0C76-5D3A-BBC8-A8785FB11F3C}"/>
              </a:ext>
            </a:extLst>
          </p:cNvPr>
          <p:cNvSpPr txBox="1"/>
          <p:nvPr/>
        </p:nvSpPr>
        <p:spPr>
          <a:xfrm>
            <a:off x="2553481" y="2676548"/>
            <a:ext cx="10359483" cy="1462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Polonya'da Akıllı Kiralama: Uluslararası Öğrenciler için Bir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Bütçeleme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Plan</a:t>
            </a:r>
            <a:r>
              <a:rPr lang="az-Latn-AZ" sz="3600" dirty="0">
                <a:solidFill>
                  <a:schemeClr val="accent1">
                    <a:lumMod val="75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ı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90CA33-1158-40AD-412D-17E08A8E10EB}"/>
              </a:ext>
            </a:extLst>
          </p:cNvPr>
          <p:cNvSpPr txBox="1"/>
          <p:nvPr/>
        </p:nvSpPr>
        <p:spPr>
          <a:xfrm>
            <a:off x="9544829" y="6512521"/>
            <a:ext cx="4304370" cy="724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>
                <a:solidFill>
                  <a:srgbClr val="505468"/>
                </a:solidFill>
                <a:latin typeface="Instrument Sans Semi Bold" pitchFamily="34" charset="0"/>
              </a:rPr>
              <a:t>Nihat Taghiyev 49271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117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185" y="564237"/>
            <a:ext cx="6035040" cy="641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Kamu Hizmetleri Maliyet Yönetimi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240" y="5879902"/>
            <a:ext cx="346234" cy="43279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870" y="4273272"/>
            <a:ext cx="346234" cy="432792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939" y="4273272"/>
            <a:ext cx="346234" cy="432792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967" y="3274338"/>
            <a:ext cx="7916347" cy="7916347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4569" y="5879902"/>
            <a:ext cx="346234" cy="432792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718185" y="7463195"/>
            <a:ext cx="13194030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Ortalama hizmet maliyetleri aylık yaklaşık 700 PLN'dir. Birçok kiralama sözleşmesi bazı yardımcı programlar içerir, bu nedenle nelerin kapsandığını doğrulayın.</a:t>
            </a:r>
            <a:endParaRPr lang="en-US" sz="1600" dirty="0"/>
          </a:p>
        </p:txBody>
      </p:sp>
      <p:sp>
        <p:nvSpPr>
          <p:cNvPr id="12" name="Text 2"/>
          <p:cNvSpPr/>
          <p:nvPr/>
        </p:nvSpPr>
        <p:spPr>
          <a:xfrm>
            <a:off x="969407" y="2901196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Elektrik</a:t>
            </a:r>
            <a:endParaRPr lang="en-US" sz="2000" dirty="0"/>
          </a:p>
        </p:txBody>
      </p:sp>
      <p:sp>
        <p:nvSpPr>
          <p:cNvPr id="13" name="Text 3"/>
          <p:cNvSpPr/>
          <p:nvPr/>
        </p:nvSpPr>
        <p:spPr>
          <a:xfrm>
            <a:off x="718185" y="3344823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Aylık 100-200 PLN. Daha kısa gündüz saatleri nedeniyle kışın daha yüksektir.</a:t>
            </a:r>
            <a:endParaRPr lang="en-US" sz="1600" dirty="0"/>
          </a:p>
        </p:txBody>
      </p:sp>
      <p:sp>
        <p:nvSpPr>
          <p:cNvPr id="14" name="Text 4"/>
          <p:cNvSpPr/>
          <p:nvPr/>
        </p:nvSpPr>
        <p:spPr>
          <a:xfrm>
            <a:off x="4344710" y="1811298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Isıtma</a:t>
            </a:r>
            <a:endParaRPr lang="en-US" sz="2000" dirty="0"/>
          </a:p>
        </p:txBody>
      </p:sp>
      <p:sp>
        <p:nvSpPr>
          <p:cNvPr id="15" name="Text 5"/>
          <p:cNvSpPr/>
          <p:nvPr/>
        </p:nvSpPr>
        <p:spPr>
          <a:xfrm>
            <a:off x="4247495" y="2244447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Aylık 160-350 PLN. Kış zirveleri ile önemli mevsimsel değişim.</a:t>
            </a:r>
            <a:endParaRPr lang="en-US" sz="1600" dirty="0"/>
          </a:p>
        </p:txBody>
      </p:sp>
      <p:sp>
        <p:nvSpPr>
          <p:cNvPr id="16" name="Text 6"/>
          <p:cNvSpPr/>
          <p:nvPr/>
        </p:nvSpPr>
        <p:spPr>
          <a:xfrm>
            <a:off x="7720251" y="1615916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Internet</a:t>
            </a:r>
            <a:endParaRPr lang="en-US" sz="2000" dirty="0"/>
          </a:p>
        </p:txBody>
      </p:sp>
      <p:sp>
        <p:nvSpPr>
          <p:cNvPr id="17" name="Text 7"/>
          <p:cNvSpPr/>
          <p:nvPr/>
        </p:nvSpPr>
        <p:spPr>
          <a:xfrm>
            <a:off x="7469029" y="2059543"/>
            <a:ext cx="3067645" cy="985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Yüksek hızlı bağlantı için aylık 40-100PLN. Öğrenci indirimleri bazen mevcuttur.</a:t>
            </a:r>
            <a:endParaRPr lang="en-US" sz="1600" dirty="0"/>
          </a:p>
        </p:txBody>
      </p:sp>
      <p:sp>
        <p:nvSpPr>
          <p:cNvPr id="18" name="Text 8"/>
          <p:cNvSpPr/>
          <p:nvPr/>
        </p:nvSpPr>
        <p:spPr>
          <a:xfrm>
            <a:off x="11095792" y="3229570"/>
            <a:ext cx="256508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Su</a:t>
            </a:r>
            <a:endParaRPr lang="en-US" sz="2000" dirty="0"/>
          </a:p>
        </p:txBody>
      </p:sp>
      <p:sp>
        <p:nvSpPr>
          <p:cNvPr id="19" name="Text 9"/>
          <p:cNvSpPr/>
          <p:nvPr/>
        </p:nvSpPr>
        <p:spPr>
          <a:xfrm>
            <a:off x="10844451" y="3673197"/>
            <a:ext cx="3067764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Aylık 80-150 PLN. Genellikle yurt ücretlerine dahildir.</a:t>
            </a:r>
            <a:endParaRPr lang="en-US" sz="160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6BA91A62-EAD0-A224-FA54-05D83814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792" y="1456750"/>
            <a:ext cx="3256156" cy="1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13421344-CE41-DA2E-0136-36A7E622F2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8146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Ulaşımda dikkat edilmesi gerekenler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Toplu Taşıma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3990083" cy="1974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Büyük şehirlerde kapsamlı ağlar. Öğrenci geçişleri, 3 aylık sınırsız seyahat için 165 PLN'ye mal </a:t>
            </a:r>
            <a:r>
              <a:rPr lang="az-Latn-AZ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oluyor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Yolculuk başına ödeme seçeneklerine göre önemli tasarruflar.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Bisiklet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874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Polonya'nın şehirleri giderek daha fazla bisiklet dostu hale geliyor. Birçok üniversite bisiklet kiralama hizmeti sunmaktadır. Uygun maliyetli ve çevre dostu seçenek.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Ulaşım Uygulamaları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Jakdojade uygulaması kapsamlı rota planlaması sağlar. Çoğu şehir, toplu taşıma araçlarının gerçek zamanlı takibini sunar.</a:t>
            </a:r>
            <a:endParaRPr lang="en-US" sz="1750" dirty="0"/>
          </a:p>
        </p:txBody>
      </p:sp>
      <p:pic>
        <p:nvPicPr>
          <p:cNvPr id="12" name="Obraz 1">
            <a:extLst>
              <a:ext uri="{FF2B5EF4-FFF2-40B4-BE49-F238E27FC236}">
                <a16:creationId xmlns:a16="http://schemas.microsoft.com/office/drawing/2014/main" id="{DBF57A8E-769C-C8EF-534F-69B8467C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1912" cy="116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" descr="University of Economics and Human Sciences in Warsaw">
            <a:extLst>
              <a:ext uri="{FF2B5EF4-FFF2-40B4-BE49-F238E27FC236}">
                <a16:creationId xmlns:a16="http://schemas.microsoft.com/office/drawing/2014/main" id="{F2AB49ED-2073-9093-A305-CEC125F60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6109" y="417076"/>
            <a:ext cx="4608790" cy="4729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Yemek ve Yaşam Giderleri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149924" y="1287065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600 PLN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9112448" y="1881068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 err="1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Aylık</a:t>
            </a: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az-Latn-AZ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Market </a:t>
            </a:r>
            <a:r>
              <a:rPr lang="az-Latn-AZ" sz="1450" dirty="0" err="1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Alışverişi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016109" y="2208252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Lidl, Biedronka ve Auchan gibi uygun fiyatlı süpermarketlerde ortalama öğrenci bakkal bütçesi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016109" y="2979896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350 PLN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9112448" y="3668435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Dışarıda Yemek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016109" y="3995618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Ara sıra restoran yemekleri ve kafeler için aylık bütçe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016109" y="4767263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10-30 PLN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9112448" y="5455801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Öğrenci Öğle Yemeği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016109" y="5782985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Üniversite kantinlerinde veya süt barlarında (bar mleczny) bir yemek için ortalama maliyet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6016109" y="6554629"/>
            <a:ext cx="8084582" cy="499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30%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9112448" y="7243167"/>
            <a:ext cx="1891903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Tasarruf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6016109" y="7570351"/>
            <a:ext cx="8084582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Yerel pazarlarda alışveriş yaparak ve evde yemek pişirerek potansiyel tasarruf</a:t>
            </a:r>
            <a:endParaRPr lang="en-US" sz="11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111E64CA-7192-3E9D-094D-5A4B08AE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504C8541-D9DD-5A65-FDF0-0C3FCB4CE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10" y="3019"/>
            <a:ext cx="373023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603" y="1052513"/>
            <a:ext cx="5452824" cy="602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Finansal Planlama Araçları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603" y="1944648"/>
            <a:ext cx="482322" cy="4823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968663" y="2601754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Bütçeleme Uygulamaları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161603" y="303704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Mint, YNAB ve yerel Polonya seçenekleri gibi araçlar, zloti ve yerel para biriminizdeki harcamaları takip etmenize yardımcı olur.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869" y="1944648"/>
            <a:ext cx="482322" cy="4823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55869" y="261985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Gider Takibi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855869" y="303704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Düzenli izleme, fazla harcamayı önler. Fatura ödemeleri ve finansal hedefler için uyarılar ayarlayın.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0134" y="1944648"/>
            <a:ext cx="482322" cy="4823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50134" y="2619851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Acil Durum Fonu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1550134" y="3037046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 aylık harcamalara eşit tasarruf sağlayın. Evden uzaktaki uluslararası öğrenciler için vazgeçilmezdir.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603" y="5027282"/>
            <a:ext cx="482322" cy="48232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61603" y="5641182"/>
            <a:ext cx="240494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Döviz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161602" y="6062123"/>
            <a:ext cx="2404943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Dönüştürme ücretlerini en aza indirmek için Revolut, TransferWise veya Polonya Kantor borsalarını kullanın.</a:t>
            </a:r>
            <a:endParaRPr lang="en-US" sz="150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12F2B7AF-28C8-EABF-2976-EB4223CA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DC10C677-C27F-A269-5945-D0E019D70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14" y="108670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1130" y="546854"/>
            <a:ext cx="7754541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Sağlık Sigortası ve Tıbbi Masraflar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1130" y="2085142"/>
            <a:ext cx="3778091" cy="2746653"/>
          </a:xfrm>
          <a:prstGeom prst="roundRect">
            <a:avLst>
              <a:gd name="adj" fmla="val 303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87227" y="2291239"/>
            <a:ext cx="28397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Sigorta Gereksinimleri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87227" y="2720459"/>
            <a:ext cx="3365897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Uluslararası öğrencilerin sağlık sigortası olması gerekir. AB öğrencileri Avrupa Sağlık Sigortası Kartını (EHIC) kullanabilirler. AB üyesi olmayan öğrencilerin aylık 50-200 PLN'ye mal olan özel sigortaya ihtiyacı vardır.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10157698" y="2085142"/>
            <a:ext cx="3778091" cy="2746653"/>
          </a:xfrm>
          <a:prstGeom prst="roundRect">
            <a:avLst>
              <a:gd name="adj" fmla="val 303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63795" y="2291239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Sağlık Hizmetleri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795" y="2720459"/>
            <a:ext cx="336589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Sigorta ile erişilebilir kamu sağlık hizmetleri. Birçok üniversitenin kampüs içi sağlık merkezleri vardır. Büyük şehirlerde üniversite kliniklerinde İngilizce konuşan doktorlar mevcuttur.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1130" y="5030272"/>
            <a:ext cx="7754541" cy="1794034"/>
          </a:xfrm>
          <a:prstGeom prst="roundRect">
            <a:avLst>
              <a:gd name="adj" fmla="val 464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387227" y="5236369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Reçete Maliyetleri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87227" y="5665589"/>
            <a:ext cx="734234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İlaçlar genellikle Batı Avrupa ve ABD'ye kıyasla uygun fiyatlıdır. Öğrenci sigortası genellikle ek indirim sağlar. Sigorta talepleri için makbuzları saklayın.</a:t>
            </a:r>
            <a:endParaRPr lang="en-US" sz="1550" dirty="0"/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7D7B9105-4336-A377-21A6-B6D50356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" descr="University of Economics and Human Sciences in Warsaw">
            <a:extLst>
              <a:ext uri="{FF2B5EF4-FFF2-40B4-BE49-F238E27FC236}">
                <a16:creationId xmlns:a16="http://schemas.microsoft.com/office/drawing/2014/main" id="{C4AF3A4E-85C1-400D-05C4-BF4A5C7E6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428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040" y="582216"/>
            <a:ext cx="5712381" cy="657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Maliyet Tasarrufu Stratejileri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3040" y="1792129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19" y="1831538"/>
            <a:ext cx="315635" cy="3945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06935" y="1792129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Öğrenci İndirimleri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6906935" y="2247186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Öğrenci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az-Latn-AZ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kartınız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ulaşım, müzeler ve restoranlarda indirim sağlar. Her zaman öğrenci oranlarını sorun.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6223040" y="3367683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919" y="3407093"/>
            <a:ext cx="315635" cy="39457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06935" y="3367683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Ücretsiz Etkinlikler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6906935" y="3822740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Üniversiteler çok sayıda ücretsiz kültürel etkinliğe, konferansa ve sosyal toplantıya ev sahipliği yapar. Eğlence ve ağ oluşturma için harika.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6223040" y="4943237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919" y="4982647"/>
            <a:ext cx="315635" cy="39457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06935" y="4943237"/>
            <a:ext cx="2990731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İkinci El Alışveriş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6906935" y="5398294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OLX ve Facebook Marketplace gibi platformlar uygun fiyatlı mobilya ve ev eşyaları sunar. Dönem sonu öğrenci satışları çok şey sağlar.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6223040" y="6518791"/>
            <a:ext cx="473512" cy="473512"/>
          </a:xfrm>
          <a:prstGeom prst="roundRect">
            <a:avLst>
              <a:gd name="adj" fmla="val 1866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919" y="6558201"/>
            <a:ext cx="315635" cy="39457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06935" y="6518791"/>
            <a:ext cx="263080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Ev Yemekleri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6906935" y="6973848"/>
            <a:ext cx="6986826" cy="673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Evde yemek hazırlamak, dışarıda yemek yemeye kıyasla %70'e varan tasarruf sağlayabilir. Oda arkadaşlarıyla birlikte yemek pişirmek, tasarrufu en üst düzeye çıkarır.</a:t>
            </a:r>
            <a:endParaRPr lang="en-US" sz="165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A14961F6-2BE7-7D36-5DFD-3EC5284E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C7618ADF-AA0E-9151-11FC-D006434D0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771" y="67479"/>
            <a:ext cx="2463804" cy="51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6717" y="777002"/>
            <a:ext cx="7370326" cy="562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Yaygın kiralama hatalarından kaçınmak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319242" y="1609844"/>
            <a:ext cx="22860" cy="5842635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498967" y="2003465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16657" y="1812369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66" y="1846064"/>
            <a:ext cx="270034" cy="3376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219712" y="1789867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 err="1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Önce</a:t>
            </a:r>
            <a:r>
              <a:rPr lang="az-Latn-AZ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</a:t>
            </a: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Araştırma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219712" y="2179201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Mahalle güvenliğini, kampüse yakınlığı ve mevcut olanakları araştırın. Ulaşım bağlantılarını ve seyahat sürelerini kontrol edin.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6498967" y="3509129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116657" y="3318034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6184166" y="3351728"/>
            <a:ext cx="270034" cy="337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9"/>
          <p:cNvSpPr/>
          <p:nvPr/>
        </p:nvSpPr>
        <p:spPr>
          <a:xfrm>
            <a:off x="7219712" y="3295531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Sözleşme İncelemesi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7219712" y="3684865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Anlamadığınız bir sözleşmeyi asla imzalamayın. Lehçe konuşan bir arkadaşınıza veya üniversite ofisinin şartları gözden geçirmesini sağlayın.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6498967" y="5014793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6116657" y="4823698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166" y="4857393"/>
            <a:ext cx="270034" cy="33766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219712" y="4801195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Belge Durumu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7219712" y="5190530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Taşınmadan önce mevcut herhangi bir hasarın fotoğrafını çekin. Her iki tarafça imzalanmış yazılı envanter oluşturun.</a:t>
            </a:r>
            <a:endParaRPr lang="en-US" sz="1400" dirty="0"/>
          </a:p>
        </p:txBody>
      </p:sp>
      <p:sp>
        <p:nvSpPr>
          <p:cNvPr id="20" name="Shape 15"/>
          <p:cNvSpPr/>
          <p:nvPr/>
        </p:nvSpPr>
        <p:spPr>
          <a:xfrm>
            <a:off x="6498967" y="6520458"/>
            <a:ext cx="540187" cy="22860"/>
          </a:xfrm>
          <a:prstGeom prst="roundRect">
            <a:avLst>
              <a:gd name="adj" fmla="val 330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6116657" y="6329363"/>
            <a:ext cx="405170" cy="405170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166" y="6363057"/>
            <a:ext cx="270034" cy="33766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219712" y="6306860"/>
            <a:ext cx="2251115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Haklarınızı Bilin</a:t>
            </a:r>
            <a:endParaRPr lang="en-US" sz="1750" dirty="0"/>
          </a:p>
        </p:txBody>
      </p:sp>
      <p:sp>
        <p:nvSpPr>
          <p:cNvPr id="24" name="Text 18"/>
          <p:cNvSpPr/>
          <p:nvPr/>
        </p:nvSpPr>
        <p:spPr>
          <a:xfrm>
            <a:off x="7219712" y="6696194"/>
            <a:ext cx="6780371" cy="576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 kiracı korumaları hakkında bilgi edinin. Üniversite hukuk hizmetleri tavsiyelerde bulunabilir.</a:t>
            </a:r>
            <a:endParaRPr lang="en-US" sz="1400" dirty="0"/>
          </a:p>
        </p:txBody>
      </p:sp>
      <p:pic>
        <p:nvPicPr>
          <p:cNvPr id="25" name="Obraz 1">
            <a:extLst>
              <a:ext uri="{FF2B5EF4-FFF2-40B4-BE49-F238E27FC236}">
                <a16:creationId xmlns:a16="http://schemas.microsoft.com/office/drawing/2014/main" id="{8B217DFC-6F1A-5138-28EE-888C6BE5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1" descr="University of Economics and Human Sciences in Warsaw">
            <a:extLst>
              <a:ext uri="{FF2B5EF4-FFF2-40B4-BE49-F238E27FC236}">
                <a16:creationId xmlns:a16="http://schemas.microsoft.com/office/drawing/2014/main" id="{01BAB643-4142-223F-8F2B-2EA5D705E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83" y="159569"/>
            <a:ext cx="3166331" cy="66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846" y="1288778"/>
            <a:ext cx="754892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Teknoloji ve Kiralık Ev Arama</a:t>
            </a:r>
            <a:endParaRPr lang="en-US" sz="4150" dirty="0"/>
          </a:p>
        </p:txBody>
      </p:sp>
      <p:sp>
        <p:nvSpPr>
          <p:cNvPr id="7" name="Shape 4"/>
          <p:cNvSpPr/>
          <p:nvPr/>
        </p:nvSpPr>
        <p:spPr>
          <a:xfrm>
            <a:off x="6493874" y="2515245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972267" y="251524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Sanal Turlar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972267" y="2975064"/>
            <a:ext cx="685811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Mülkleri uzaktan görüntülemek için görüntülü görüşme talep edin. Varıştan önce yurt dışından arama yaparken özellikle kullanışlıdır.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812843" y="3868033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291236" y="386803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Ödeme Güvenliği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291236" y="4327853"/>
            <a:ext cx="6539151" cy="1024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Ödemeler için </a:t>
            </a:r>
            <a:r>
              <a:rPr lang="en-US" sz="16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güvenli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banka</a:t>
            </a:r>
            <a:r>
              <a:rPr lang="az-Latn-AZ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az-Latn-AZ" sz="16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hizmetlerini</a:t>
            </a:r>
            <a:r>
              <a:rPr lang="az-Latn-AZ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kullanın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Asla nakit göndermeyin veya teminatsız para transferi hizmetlerini kullanmayın.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131811" y="5546643"/>
            <a:ext cx="159425" cy="1140143"/>
          </a:xfrm>
          <a:prstGeom prst="roundRect">
            <a:avLst>
              <a:gd name="adj" fmla="val 5602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587904" y="556632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Dijital Sözleşmeler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610204" y="5988832"/>
            <a:ext cx="6220182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Birçok ev sahibi artık çeviri özelliklerine sahip dijital sözleşmeler sunuyor. Yasal olarak </a:t>
            </a:r>
            <a:r>
              <a:rPr lang="az-Latn-AZ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doğru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olduklarından emin olun.</a:t>
            </a:r>
            <a:endParaRPr lang="en-US" sz="16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DB65546B-4610-0C38-DF9D-A4EDCFC6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62AF9D72-7D36-10FE-9DAE-3B841B43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65197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Kültürel Adaptasyon İpuçları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 kiralama kültürünü anlamak, olumlu ilişkiler kurmaya yardımcı olur. Dil engellerinde bile iletişim çok önemlidir. Apartman ile ilgili konuşmalar için temel Lehçe ifadeleri öğrenin.</a:t>
            </a:r>
            <a:endParaRPr lang="en-US" sz="1750" dirty="0"/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id="{26D37062-7C09-CFC5-E017-E588BFC9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" descr="University of Economics and Human Sciences in Warsaw">
            <a:extLst>
              <a:ext uri="{FF2B5EF4-FFF2-40B4-BE49-F238E27FC236}">
                <a16:creationId xmlns:a16="http://schemas.microsoft.com/office/drawing/2014/main" id="{94661036-A0D6-8104-1AC4-C27A839DB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8072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Teknoloji ve </a:t>
            </a:r>
            <a:r>
              <a:rPr lang="az-Latn-AZ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Bağlantı</a:t>
            </a:r>
            <a:endParaRPr lang="en-US" sz="4450" dirty="0"/>
          </a:p>
        </p:txBody>
      </p:sp>
      <p:sp>
        <p:nvSpPr>
          <p:cNvPr id="8" name="Text 6"/>
          <p:cNvSpPr/>
          <p:nvPr/>
        </p:nvSpPr>
        <p:spPr>
          <a:xfrm>
            <a:off x="2723543" y="3087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Mobil Planlar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2723542" y="3668315"/>
            <a:ext cx="45916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Ön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az-Latn-AZ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popüler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seçenekler: 20-50 PLN aylık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2723543" y="4135903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Başlıca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az-Latn-AZ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şirketler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: Play, Orange, T-Mobile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065570" y="3087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Ücretsiz WiFi Konumları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065570" y="366831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Üniversite kampüsü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065570" y="411051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az-Latn-AZ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ütüphaneler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8065570" y="455271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Çoğu kafe ve restoran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8065569" y="4994910"/>
            <a:ext cx="457991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Şehir merkezlerinde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belediye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noktaları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Çalışmalar için güvenilir internet şarttır. Çoğu öğrenci konaklama yeri yüksek hızlı seçenekler sunar. Mobil kapsama alanı Polonya genelinde mükemmeldir.</a:t>
            </a:r>
            <a:endParaRPr lang="en-US" sz="1750" dirty="0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75E70020-4496-0D64-4820-22365A6E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" descr="University of Economics and Human Sciences in Warsaw">
            <a:extLst>
              <a:ext uri="{FF2B5EF4-FFF2-40B4-BE49-F238E27FC236}">
                <a16:creationId xmlns:a16="http://schemas.microsoft.com/office/drawing/2014/main" id="{E6D1C0C8-6980-BB66-20A5-E9553F61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776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Polonya'da Akıllı Kiralama: Uluslararası Öğrenciler için Bir </a:t>
            </a:r>
            <a:r>
              <a:rPr lang="en-US" sz="4450" dirty="0" err="1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Bütçeleme</a:t>
            </a: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az-Latn-AZ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2426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Uluslararası bir öğrenci olarak Polonya'nın kiralama piyasasında gezinmek için kapsamlı rehberinize hoş geldiniz. Eğitimleri için Polonya'yı seçen 105.404'ten fazla uluslararası öğrenci ile büyüyen bir topluluğa katılıyorsunuz.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3310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Polonya'da yaşam maliyetleri, tipik olarak ayda 1500-2500 PLN arasında değişen uygun fiyatlı olmaya devam ediyor. Bu atölye sizi akıllı finansal kararlar almak için gerekli bilgilerle donatacaktır.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69178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Obraz 1">
            <a:extLst>
              <a:ext uri="{FF2B5EF4-FFF2-40B4-BE49-F238E27FC236}">
                <a16:creationId xmlns:a16="http://schemas.microsoft.com/office/drawing/2014/main" id="{D3D10D24-DDF5-8DDA-0283-619D502F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" descr="University of Economics and Human Sciences in Warsaw">
            <a:extLst>
              <a:ext uri="{FF2B5EF4-FFF2-40B4-BE49-F238E27FC236}">
                <a16:creationId xmlns:a16="http://schemas.microsoft.com/office/drawing/2014/main" id="{5CCC20C3-B4E0-1AF9-AFEB-8CF901293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77210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Sürdürülebilir Yaşam Stratejileri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1695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258579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358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Enerji Verimliliği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2848928"/>
            <a:ext cx="3740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Ampulleri LED alternatifleriyle değiştirin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423404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551992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00609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Atık Yönetimi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269224"/>
            <a:ext cx="30928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 geri dönüşüm sistemini öğrenin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4843701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972288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426393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199102"/>
            <a:ext cx="28652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Yeşil Ulaşım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689521"/>
            <a:ext cx="28661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Bisikletleri ve toplu taşıma araçlarını kullanın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5343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 üniversiteleri sürdürülebilirliğe giderek daha fazla önem veriyor. Birçok öğrenci konaklama yeri artık enerji tasarruflu cihazlara ve geri dönüşüm tesislerine sahiptir. Sürdürülebilirlik uygulamaları genellikle maliyet tasarrufu anlamına gelir.</a:t>
            </a:r>
            <a:endParaRPr lang="en-US" sz="1750" dirty="0"/>
          </a:p>
        </p:txBody>
      </p:sp>
      <p:pic>
        <p:nvPicPr>
          <p:cNvPr id="18" name="Obraz 1">
            <a:extLst>
              <a:ext uri="{FF2B5EF4-FFF2-40B4-BE49-F238E27FC236}">
                <a16:creationId xmlns:a16="http://schemas.microsoft.com/office/drawing/2014/main" id="{758BAF99-E8DE-60BC-E649-78E15475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8089" cy="98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" descr="University of Economics and Human Sciences in Warsaw">
            <a:extLst>
              <a:ext uri="{FF2B5EF4-FFF2-40B4-BE49-F238E27FC236}">
                <a16:creationId xmlns:a16="http://schemas.microsoft.com/office/drawing/2014/main" id="{B62D9F29-BDA2-E976-D83D-87A44BB24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83" y="155742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632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671" y="2639139"/>
            <a:ext cx="5671661" cy="540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Akıllı Kiralama Yolculuğunuz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5671" y="3525917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179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2718435" y="4313158"/>
            <a:ext cx="2354223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Temsil Edilen Ülkeler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05671" y="4687372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Polonya'da gerçek anlamda küresel bir öğrenci topluluğuna katılın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44978" y="3525917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40%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9653230" y="4313158"/>
            <a:ext cx="2163247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Maliyet tasarrufu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444978" y="4687372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Batı Avrupa ülkelerine kıyasla ortalama tasarruf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05671" y="5569863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105 bin+</a:t>
            </a:r>
            <a:endParaRPr lang="en-US" sz="4450" dirty="0"/>
          </a:p>
        </p:txBody>
      </p:sp>
      <p:sp>
        <p:nvSpPr>
          <p:cNvPr id="11" name="Text 8"/>
          <p:cNvSpPr/>
          <p:nvPr/>
        </p:nvSpPr>
        <p:spPr>
          <a:xfrm>
            <a:off x="2759273" y="6357104"/>
            <a:ext cx="2272546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Yabancı Uyruklu Öğrenciler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05671" y="6731318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Ve Polonya üniversitelerinde her yıl büyüyor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7444978" y="5569863"/>
            <a:ext cx="6579751" cy="571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4450" dirty="0"/>
          </a:p>
        </p:txBody>
      </p:sp>
      <p:sp>
        <p:nvSpPr>
          <p:cNvPr id="14" name="Text 11"/>
          <p:cNvSpPr/>
          <p:nvPr/>
        </p:nvSpPr>
        <p:spPr>
          <a:xfrm>
            <a:off x="9653230" y="6357104"/>
            <a:ext cx="2163247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Başarı Oranı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7444978" y="6731318"/>
            <a:ext cx="657975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Bilgi ve hazırlık ile Polonya maceranız sizi bekliyor!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05671" y="7202924"/>
            <a:ext cx="13419058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Artık Polonya'nın kiralama piyasasında güvenle gezinmek için gerekli araçlara sahipsiniz. Uluslararası eğitim maceranızı kucaklarken rahat ve uygun fiyatlı bir yaşam durumu yaratmak için bu bilgiyi kullanın!</a:t>
            </a:r>
            <a:endParaRPr lang="en-US" sz="1350" dirty="0"/>
          </a:p>
        </p:txBody>
      </p:sp>
      <p:pic>
        <p:nvPicPr>
          <p:cNvPr id="17" name="Obraz 1">
            <a:extLst>
              <a:ext uri="{FF2B5EF4-FFF2-40B4-BE49-F238E27FC236}">
                <a16:creationId xmlns:a16="http://schemas.microsoft.com/office/drawing/2014/main" id="{2D7167A2-F002-EF18-2A35-16C2797A9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" descr="University of Economics and Human Sciences in Warsaw">
            <a:extLst>
              <a:ext uri="{FF2B5EF4-FFF2-40B4-BE49-F238E27FC236}">
                <a16:creationId xmlns:a16="http://schemas.microsoft.com/office/drawing/2014/main" id="{261FC796-A7F7-D542-2FC2-A03C1E11B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02588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963" y="832723"/>
            <a:ext cx="7762875" cy="12330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Neden Polonya? Öğrenci Hedef Bilgileri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963" y="2361605"/>
            <a:ext cx="493157" cy="4931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76963" y="3052048"/>
            <a:ext cx="239029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179 Ülke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176963" y="3478530"/>
            <a:ext cx="2390299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Dünyanın dört bir yanından gelen öğrenciler, çeşitli akademik ortamı için Polonya'yı seçiyor.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132" y="2361605"/>
            <a:ext cx="493157" cy="4931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63132" y="3052048"/>
            <a:ext cx="239041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Artan Sayılar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8863132" y="3478530"/>
            <a:ext cx="2390418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Uluslararası öğrenci nüfusu her yıl artmakta ve çok kültürlü kampüsler yaratmaktadır.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9420" y="2361605"/>
            <a:ext cx="493157" cy="4931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9420" y="3052048"/>
            <a:ext cx="2390418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Uygun fiyatlı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1549420" y="3478530"/>
            <a:ext cx="2390418" cy="1262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Batı Avrupa ülkelerine kıyasla daha düşük öğrenim ve yaşam maliyetleri.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963" y="5332928"/>
            <a:ext cx="493157" cy="49315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76963" y="6023372"/>
            <a:ext cx="2390299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Kaliteli Eğitim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6176963" y="6449854"/>
            <a:ext cx="2390299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Uluslararası tanınırlığa sahip çok sayıda İngilizce dil programı.</a:t>
            </a:r>
            <a:endParaRPr lang="en-US" sz="155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BE4B6569-5DD1-1DDC-5434-3EB714B1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22AC127C-CCE3-C3A5-4EAE-5547EF1256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760" y="41515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105662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Polonya Kiralama Piyasasını Anlamak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Kış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61429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Daha yüksek talep ve fiyatlar (1300-3200 PLN)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2686050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3710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İlkbahar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86142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Sömestr geçişleri piyasa faaliyetini yönlendirir (1500-3500 PLN)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07455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Yaz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1" y="5495449"/>
            <a:ext cx="4443214" cy="124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Daha uygun fiyatlı seçenekler mevcut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(1100-3000 PLN)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300424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48235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Sonbahar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313998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Akademik yıl başlıyor, rekabetçi piyasa (1500-3500 PLN)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4911923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7431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 kiralama piyasası sezona ve konuma göre önemli ölçüde değişir. Varşova, Krakow, Gdansk ve Wroclaw en popüler öğrenci şehirleri olmaya devam ediyor.</a:t>
            </a:r>
            <a:endParaRPr lang="en-US" sz="175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C9C19B14-860B-92E1-C1A3-033D7C94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7151" cy="80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71968A60-8073-BD13-1E6E-3C390DDF8F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3" y="24433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828" y="591979"/>
            <a:ext cx="7637145" cy="1345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Konaklama Seçeneklerine Genel Bakış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9828" y="2260283"/>
            <a:ext cx="3710940" cy="2632829"/>
          </a:xfrm>
          <a:prstGeom prst="roundRect">
            <a:avLst>
              <a:gd name="adj" fmla="val 343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62713" y="2483168"/>
            <a:ext cx="283809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Üniversite Yurtları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62713" y="2948583"/>
            <a:ext cx="32651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Aylık 500-1300 PLN ile en uygun fiyatlı seçenek. Sınırlı kullanılabilirlik ancak ağ iletişimi için mükemmel. Ortak olanaklara sahip temel olanaklar.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6033" y="2260283"/>
            <a:ext cx="3710940" cy="2632829"/>
          </a:xfrm>
          <a:prstGeom prst="roundRect">
            <a:avLst>
              <a:gd name="adj" fmla="val 343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8918" y="2483168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Paylaşımlı Daireler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388918" y="2948583"/>
            <a:ext cx="32651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Oda başına aylık 900-1800 PLN'ye mal olan popüler seçim. Gizlilik ve satın alınabilirlik arasında denge kurun. Kültürel değişim fırsatları.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9828" y="5108377"/>
            <a:ext cx="7637145" cy="1599843"/>
          </a:xfrm>
          <a:prstGeom prst="roundRect">
            <a:avLst>
              <a:gd name="adj" fmla="val 565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62713" y="5331262"/>
            <a:ext cx="2690812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Özel Kiralamalar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62713" y="5796677"/>
            <a:ext cx="719137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Aylık 1800-4000 PLN'de tam bağımsızlık. Tam olanaklar ancak daha yüksek toplam maliyetler. Gizlilik arayanlar için en iyisi.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39828" y="6950393"/>
            <a:ext cx="763714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Konum, tüm konaklama türlerinde fiyatlandırmayı önemli ölçüde etkiler. Şehir merkezi seçenekleri daha yüksek oranlara sahiptir.</a:t>
            </a:r>
            <a:endParaRPr lang="en-US" sz="1650" dirty="0"/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17F9D0DD-4FF4-F094-FFF7-8BA5BACE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" descr="University of Economics and Human Sciences in Warsaw">
            <a:extLst>
              <a:ext uri="{FF2B5EF4-FFF2-40B4-BE49-F238E27FC236}">
                <a16:creationId xmlns:a16="http://schemas.microsoft.com/office/drawing/2014/main" id="{2B6A8093-3430-1406-A867-B939F910D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19" y="56836"/>
            <a:ext cx="2690812" cy="56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5514261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Şehre Göre Kira Maliyeti Dağılımı</a:t>
            </a:r>
            <a:endParaRPr lang="en-US" sz="3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8" y="1206341"/>
            <a:ext cx="13558123" cy="75924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6138" y="8971121"/>
            <a:ext cx="1355812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Varşova, öğrenciler için en pahalı Polonya şehri olmaya devam ediyor. Daha küçük şehirler daha bütçe dostu seçenekler sunar. Çoğu öğrenci konaklama için aylık 501-800 zloti harcar.</a:t>
            </a:r>
            <a:endParaRPr lang="en-US" sz="1200" dirty="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993FF83C-FAC3-47BC-6805-4ACC7A17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254" y="122663"/>
            <a:ext cx="3018400" cy="9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" descr="University of Economics and Human Sciences in Warsaw">
            <a:extLst>
              <a:ext uri="{FF2B5EF4-FFF2-40B4-BE49-F238E27FC236}">
                <a16:creationId xmlns:a16="http://schemas.microsoft.com/office/drawing/2014/main" id="{E86F57A8-36B5-DE71-6308-31F4487C8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07" y="141251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8747" y="842248"/>
            <a:ext cx="7473077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Kiralama için Yasal Hususlar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168747" y="1963222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852" y="1999774"/>
            <a:ext cx="292418" cy="3655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02279" y="1963222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Depozito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802279" y="2384703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İki aylık güvenlik depozitosu standart bir uygulamadır. Taşınmadan önce mülk durumunun belgelerini saklayın.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6168747" y="3422809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52" y="3459361"/>
            <a:ext cx="292418" cy="36552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02279" y="3422809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Kiracı Hakları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6802279" y="3844290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Polonya yasaları kiracıları korur. Ev sahipleri, uygun bildirimde bulunmadan ve yasal gerekçeler olmadan tahliye edemezler.</a:t>
            </a:r>
            <a:endParaRPr lang="en-US" sz="1500" dirty="0"/>
          </a:p>
        </p:txBody>
      </p:sp>
      <p:sp>
        <p:nvSpPr>
          <p:cNvPr id="12" name="Shape 7"/>
          <p:cNvSpPr/>
          <p:nvPr/>
        </p:nvSpPr>
        <p:spPr>
          <a:xfrm>
            <a:off x="6168747" y="4882396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852" y="4918948"/>
            <a:ext cx="292418" cy="36552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02279" y="4882396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Kira Sözleşmesi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6802279" y="5303877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Hem Lehçe hem de İngilizce olarak yazılı bir anlaşma konusunda ısrar edin. Onarımlar ve yardımcı programlar için sorumlulukları tanımlayın.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6168747" y="6341983"/>
            <a:ext cx="438626" cy="438626"/>
          </a:xfrm>
          <a:prstGeom prst="roundRect">
            <a:avLst>
              <a:gd name="adj" fmla="val 18671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852" y="6378535"/>
            <a:ext cx="292418" cy="36552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802279" y="6341983"/>
            <a:ext cx="2437209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Vize Şartları</a:t>
            </a:r>
            <a:endParaRPr lang="en-US" sz="1900" dirty="0"/>
          </a:p>
        </p:txBody>
      </p:sp>
      <p:sp>
        <p:nvSpPr>
          <p:cNvPr id="19" name="Text 12"/>
          <p:cNvSpPr/>
          <p:nvPr/>
        </p:nvSpPr>
        <p:spPr>
          <a:xfrm>
            <a:off x="6802279" y="6763464"/>
            <a:ext cx="7145774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Vize uzatmaları için kayıtlı adres gerekebilir. Kiralamanızın bu gereksinimleri karşıladığından emin olun.</a:t>
            </a:r>
            <a:endParaRPr lang="en-US" sz="1500" dirty="0"/>
          </a:p>
        </p:txBody>
      </p:sp>
      <p:pic>
        <p:nvPicPr>
          <p:cNvPr id="20" name="Obraz 1">
            <a:extLst>
              <a:ext uri="{FF2B5EF4-FFF2-40B4-BE49-F238E27FC236}">
                <a16:creationId xmlns:a16="http://schemas.microsoft.com/office/drawing/2014/main" id="{3B33F599-1671-311B-C260-A4F9F3D8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" descr="University of Economics and Human Sciences in Warsaw">
            <a:extLst>
              <a:ext uri="{FF2B5EF4-FFF2-40B4-BE49-F238E27FC236}">
                <a16:creationId xmlns:a16="http://schemas.microsoft.com/office/drawing/2014/main" id="{A895CFFC-BC06-3ED0-4297-D118E86F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89" y="0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770" y="832961"/>
            <a:ext cx="7788593" cy="602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Doğru Konaklamayı Bulmak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70" y="1724025"/>
            <a:ext cx="963335" cy="14181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13069" y="1916668"/>
            <a:ext cx="2875002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Üniversite Konut Ofisi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413069" y="233326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Yurt başvuruları ve kampüs dışı seçenekler için ilk durak. Güvenilir ancak sınırlı seçim.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70" y="3142178"/>
            <a:ext cx="963335" cy="14181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13069" y="3334822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Online Platformlar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413069" y="3751421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Otodom, Gumtree ve OLX gibi siteler kapsamlı listeler sunar. Dolandırıcılıklara dikkat edin.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770" y="4560332"/>
            <a:ext cx="963335" cy="14181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13069" y="4752975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Sosyal Medya Grupları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413069" y="5169575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Uluslararası öğrenciler için Facebook grupları genellikle konaklama fırsatlarını paylaşır. Ağ avantajı.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770" y="5978485"/>
            <a:ext cx="963335" cy="141815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13069" y="6171128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Yerel Ajanslar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413069" y="6587728"/>
            <a:ext cx="654296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Profesyonel hizmet, ancak bulucu ücreti dahildir. Premium konaklamalar için daha fazla seçenek.</a:t>
            </a:r>
            <a:endParaRPr lang="en-US" sz="1500" dirty="0"/>
          </a:p>
        </p:txBody>
      </p:sp>
      <p:pic>
        <p:nvPicPr>
          <p:cNvPr id="16" name="Obraz 1">
            <a:extLst>
              <a:ext uri="{FF2B5EF4-FFF2-40B4-BE49-F238E27FC236}">
                <a16:creationId xmlns:a16="http://schemas.microsoft.com/office/drawing/2014/main" id="{9F96BE63-0192-2A6F-6457-40046F92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 descr="University of Economics and Human Sciences in Warsaw">
            <a:extLst>
              <a:ext uri="{FF2B5EF4-FFF2-40B4-BE49-F238E27FC236}">
                <a16:creationId xmlns:a16="http://schemas.microsoft.com/office/drawing/2014/main" id="{5D3D4BE8-D211-4F24-C44B-AC33A3B90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014" y="0"/>
            <a:ext cx="3116914" cy="651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2868"/>
            <a:ext cx="9365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Paylaşımlı Konaklama Stratejileri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68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Finansal Avantajlar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4976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Kira %40-60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oranında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düşürü</a:t>
            </a:r>
            <a:r>
              <a:rPr lang="az-Latn-AZ" sz="175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lür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82278" y="4291965"/>
            <a:ext cx="45391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Kişi başına daha düşük hizmet maliyetleri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3416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Paylaşılan ev eşyaları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7636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İnternet ve TV paketlerini ayırın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3268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Sosyal Avantajlar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32928" y="384976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Yerleşik sosyal ağ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429196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Kültürel değişim fırsatları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332928" y="473416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Dil pratiği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332928" y="517636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Paylaşılan yemek olanakları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872067" y="3268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Ev Arkadaşı Bulma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872067" y="384976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Üniversite eşleştirme hizmetleri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872067" y="429196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Öğrenci Facebook grupları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872067" y="4734163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Uluslararası öğrenci etkinlikleri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9872067" y="517636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Bölüm ilan panoları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58737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Paylaşılan yaşam, uluslararası deneyiminizi geliştirirken bireysel masrafları büyük ölçüde azaltır.</a:t>
            </a:r>
            <a:endParaRPr lang="en-US" sz="1750" dirty="0"/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A97EE5F2-EF8B-D682-2EF7-57764BF6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8388" cy="12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" descr="University of Economics and Human Sciences in Warsaw">
            <a:extLst>
              <a:ext uri="{FF2B5EF4-FFF2-40B4-BE49-F238E27FC236}">
                <a16:creationId xmlns:a16="http://schemas.microsoft.com/office/drawing/2014/main" id="{794DBF6F-D8AD-D374-F53E-F8CDA3A7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23" y="159569"/>
            <a:ext cx="3963791" cy="8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1424</Words>
  <Application>Microsoft Office PowerPoint</Application>
  <PresentationFormat>Custom</PresentationFormat>
  <Paragraphs>196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Instrument Sans Medium</vt:lpstr>
      <vt:lpstr>Arial</vt:lpstr>
      <vt:lpstr>Instrument Sans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Badalli Nahid</cp:lastModifiedBy>
  <cp:revision>12</cp:revision>
  <dcterms:created xsi:type="dcterms:W3CDTF">2025-04-01T11:37:03Z</dcterms:created>
  <dcterms:modified xsi:type="dcterms:W3CDTF">2025-04-02T10:07:15Z</dcterms:modified>
</cp:coreProperties>
</file>